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  <p:sldMasterId id="2147483652" r:id="rId3"/>
    <p:sldMasterId id="2147483653" r:id="rId4"/>
  </p:sldMasterIdLst>
  <p:notesMasterIdLst>
    <p:notesMasterId r:id="rId29"/>
  </p:notesMasterIdLst>
  <p:handoutMasterIdLst>
    <p:handoutMasterId r:id="rId30"/>
  </p:handoutMasterIdLst>
  <p:sldIdLst>
    <p:sldId id="367" r:id="rId5"/>
    <p:sldId id="599" r:id="rId6"/>
    <p:sldId id="601" r:id="rId7"/>
    <p:sldId id="600" r:id="rId8"/>
    <p:sldId id="602" r:id="rId9"/>
    <p:sldId id="603" r:id="rId10"/>
    <p:sldId id="604" r:id="rId11"/>
    <p:sldId id="605" r:id="rId12"/>
    <p:sldId id="606" r:id="rId13"/>
    <p:sldId id="607" r:id="rId14"/>
    <p:sldId id="608" r:id="rId15"/>
    <p:sldId id="609" r:id="rId16"/>
    <p:sldId id="610" r:id="rId17"/>
    <p:sldId id="611" r:id="rId18"/>
    <p:sldId id="612" r:id="rId19"/>
    <p:sldId id="620" r:id="rId20"/>
    <p:sldId id="621" r:id="rId21"/>
    <p:sldId id="622" r:id="rId22"/>
    <p:sldId id="613" r:id="rId23"/>
    <p:sldId id="614" r:id="rId24"/>
    <p:sldId id="615" r:id="rId25"/>
    <p:sldId id="617" r:id="rId26"/>
    <p:sldId id="618" r:id="rId27"/>
    <p:sldId id="619" r:id="rId28"/>
  </p:sldIdLst>
  <p:sldSz cx="9144000" cy="6858000" type="screen4x3"/>
  <p:notesSz cx="6807200" cy="993933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66CC"/>
    <a:srgbClr val="0066CC"/>
    <a:srgbClr val="006600"/>
    <a:srgbClr val="003366"/>
    <a:srgbClr val="003399"/>
    <a:srgbClr val="0099FF"/>
    <a:srgbClr val="FF3399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20" autoAdjust="0"/>
    <p:restoredTop sz="83808" autoAdjust="0"/>
  </p:normalViewPr>
  <p:slideViewPr>
    <p:cSldViewPr>
      <p:cViewPr>
        <p:scale>
          <a:sx n="100" d="100"/>
          <a:sy n="100" d="100"/>
        </p:scale>
        <p:origin x="-726" y="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82" y="-9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0263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351" y="0"/>
            <a:ext cx="2950263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th-TH" smtClean="0"/>
              <a:t>page</a:t>
            </a: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0864"/>
            <a:ext cx="2950263" cy="496887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351" y="9440864"/>
            <a:ext cx="2950263" cy="496887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E961CCF-F853-4D17-807D-03E713F3D9B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74601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86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5" tIns="46675" rIns="93345" bIns="46675" numCol="1" anchor="t" anchorCtr="0" compatLnSpc="1">
            <a:prstTxWarp prst="textNoShape">
              <a:avLst/>
            </a:prstTxWarp>
          </a:bodyPr>
          <a:lstStyle>
            <a:lvl1pPr defTabSz="933727">
              <a:defRPr sz="1800" b="1">
                <a:latin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8527" y="0"/>
            <a:ext cx="29486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5" tIns="46675" rIns="93345" bIns="46675" numCol="1" anchor="t" anchorCtr="0" compatLnSpc="1">
            <a:prstTxWarp prst="textNoShape">
              <a:avLst/>
            </a:prstTxWarp>
          </a:bodyPr>
          <a:lstStyle>
            <a:lvl1pPr algn="r" defTabSz="933727">
              <a:defRPr sz="1800" b="1">
                <a:latin typeface="Angsana New" pitchFamily="18" charset="-34"/>
              </a:defRPr>
            </a:lvl1pPr>
          </a:lstStyle>
          <a:p>
            <a:pPr>
              <a:defRPr/>
            </a:pPr>
            <a:r>
              <a:rPr lang="th-TH" smtClean="0"/>
              <a:t>page</a:t>
            </a: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7" y="4722813"/>
            <a:ext cx="4993851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5" tIns="46675" rIns="93345" bIns="466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คลิกเพื่อแก้ไขลักษณะข้อความหลัก</a:t>
            </a:r>
            <a:endParaRPr lang="en-US" noProof="0" smtClean="0"/>
          </a:p>
          <a:p>
            <a:pPr lvl="1"/>
            <a:r>
              <a:rPr lang="th-TH" noProof="0" smtClean="0"/>
              <a:t>ระดับสอง</a:t>
            </a:r>
            <a:endParaRPr lang="en-US" noProof="0" smtClean="0"/>
          </a:p>
          <a:p>
            <a:pPr lvl="2"/>
            <a:r>
              <a:rPr lang="th-TH" noProof="0" smtClean="0"/>
              <a:t>ระดับสาม</a:t>
            </a:r>
            <a:endParaRPr lang="en-US" noProof="0" smtClean="0"/>
          </a:p>
          <a:p>
            <a:pPr lvl="3"/>
            <a:r>
              <a:rPr lang="th-TH" noProof="0" smtClean="0"/>
              <a:t>ระดับสี่</a:t>
            </a:r>
            <a:endParaRPr lang="en-US" noProof="0" smtClean="0"/>
          </a:p>
          <a:p>
            <a:pPr lvl="4"/>
            <a:r>
              <a:rPr lang="th-TH" noProof="0" smtClean="0"/>
              <a:t>ระดับห้า</a:t>
            </a:r>
            <a:endParaRPr lang="en-US" noProof="0" smtClean="0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2452"/>
            <a:ext cx="29486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5" tIns="46675" rIns="93345" bIns="46675" numCol="1" anchor="b" anchorCtr="0" compatLnSpc="1">
            <a:prstTxWarp prst="textNoShape">
              <a:avLst/>
            </a:prstTxWarp>
          </a:bodyPr>
          <a:lstStyle>
            <a:lvl1pPr defTabSz="933727">
              <a:defRPr sz="1800" b="1">
                <a:latin typeface="Angsana New" pitchFamily="18" charset="-3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527" y="9442452"/>
            <a:ext cx="29486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5" tIns="46675" rIns="93345" bIns="46675" numCol="1" anchor="b" anchorCtr="0" compatLnSpc="1">
            <a:prstTxWarp prst="textNoShape">
              <a:avLst/>
            </a:prstTxWarp>
          </a:bodyPr>
          <a:lstStyle>
            <a:lvl1pPr algn="r" defTabSz="933727">
              <a:defRPr sz="1800" b="1">
                <a:latin typeface="Angsana New" pitchFamily="18" charset="-34"/>
              </a:defRPr>
            </a:lvl1pPr>
          </a:lstStyle>
          <a:p>
            <a:pPr>
              <a:defRPr/>
            </a:pPr>
            <a:fld id="{5B9911D6-2D66-4E61-85C0-5E63AEA32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7038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page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911D6-2D66-4E61-85C0-5E63AEA323E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39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page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9911D6-2D66-4E61-85C0-5E63AEA323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42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Developer</a:t>
            </a:r>
            <a:r>
              <a:rPr lang="th-TH" dirty="0" smtClean="0"/>
              <a:t> </a:t>
            </a:r>
            <a:r>
              <a:rPr lang="th-TH" baseline="0" dirty="0" smtClean="0"/>
              <a:t>จะเป็นตัวเคลือบบนชิ้นงานเพื่อดึงดูดเอาสารแทรกซึมออกจากจุดบกพร่อง มี2 ชนิด</a:t>
            </a:r>
            <a:endParaRPr lang="en-US" dirty="0" smtClean="0"/>
          </a:p>
          <a:p>
            <a:endParaRPr lang="th-TH" baseline="0" dirty="0" smtClean="0"/>
          </a:p>
          <a:p>
            <a:r>
              <a:rPr lang="th-TH" baseline="0" dirty="0" smtClean="0"/>
              <a:t>ชนิดแห้งกับชนิดเปียก</a:t>
            </a:r>
          </a:p>
          <a:p>
            <a:endParaRPr lang="th-TH" baseline="0" dirty="0" smtClean="0"/>
          </a:p>
          <a:p>
            <a:r>
              <a:rPr lang="th-TH" baseline="0" dirty="0" smtClean="0"/>
              <a:t>ชนิดแห้งจะเป็นผงสีขาวมีน้ำหนักเบาและฟุ้งกระจายง่าย</a:t>
            </a:r>
          </a:p>
          <a:p>
            <a:endParaRPr lang="th-TH" baseline="0" dirty="0" smtClean="0"/>
          </a:p>
          <a:p>
            <a:r>
              <a:rPr lang="th-TH" baseline="0" dirty="0" smtClean="0"/>
              <a:t>ชนิดเปียกจะเป็นผงสีขาวผสมกับน้ำ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page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9911D6-2D66-4E61-85C0-5E63AEA323E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78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รอยต่อต่างๆต้องไม่มีฉนวนหุ้ม</a:t>
            </a:r>
            <a:r>
              <a:rPr lang="th-TH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เพื่อง่ายแก่การตรวจสอบการรอยรั่ว</a:t>
            </a:r>
            <a:endParaRPr lang="th-TH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h-TH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Safety valve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และ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/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หรือ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Relief valve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ต้อง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Isolated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ออกจากระบบโดยการใส่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Blind flange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หรือถอดออกไปเลยก็ได้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h-TH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ก่อนทำการ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Test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ท่อต่าง ๆ ต้องได้รับการ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Flushing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เรียบร้อยแล้ว เพื่อเอาสิ่งสกปรกออก เช่น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Slag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จากการเชื่อม เป็นต้น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Test Gauge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ควรจะใช้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Test gauge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ที่มี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Rang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มากกว่า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4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เท่าของ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Test pressure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โดยที่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Test gauge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จะต้องใช้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2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ตัว คือที่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Discharge pump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และที่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Line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ที่ต้องการ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Test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โดย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Pressure gauge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ที่จะนำมาใช้ต้องได้รับการ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Calibrated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เรียบร้อยแล้ว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page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9911D6-2D66-4E61-85C0-5E63AEA323E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87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น้ำ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Demin</a:t>
            </a:r>
            <a:r>
              <a:rPr lang="th-TH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จะต้องมีอุณหภูมิไม่เกิน 21 องศาเซลเซียส หรือ 70 ฟาเรนไฮต์ เพราะ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h-TH" sz="1200" kern="1200" baseline="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th-TH" sz="1200" kern="1200" baseline="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น้ำที่มีอุณหภูมิ 21°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C (70°F) </a:t>
            </a:r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มีความสามารถทำให้ชิ้นส่วนโลหะเย็นตัวโดยใช้เวลาเหลือเพียงครึ่งหนึ่งของเวลาที่ใช้ชุบ แต่ก็ยิ่งเสี่ยงต่อการร้าวตัว และบิดงอพอสมควร น้ำที่มีความเหมาะสมโดยลดความเสี่ยงต่อการร้าว และบิด จะอยู่ที่อุณหภูมิ 49°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C (120 °F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page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9911D6-2D66-4E61-85C0-5E63AEA323E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87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เมื ่อตรวจสอบเสร็จแลวใหระบายน้ ําออกเพื ่อลดความดันลงจนเทากับบรรยากาศแลวเปดวาวล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 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ระบายอากาศ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 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Vent)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 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และ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 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วาวลระบายน้ ําออก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 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Drain)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 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ตามลําดับ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 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ในตอนนี ้มีขอควรระวังคือ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 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จะตองเปดวาวลระบายอากาศกอน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 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มิฉะนั ้น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 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ในขณะระบายน้ ําออกจะเกิดสูญญากาศขึ ้นในตัวอุปกรณ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 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และตัวอุปกรณอาจเกิดการเสียหายได</a:t>
            </a:r>
          </a:p>
          <a:p>
            <a:r>
              <a:rPr lang="th-TH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/>
            </a:r>
            <a:br>
              <a:rPr lang="th-TH" sz="1200" b="0" i="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</a:br>
            <a:endParaRPr lang="th-TH" sz="1200" b="0" i="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ngsana New" pitchFamily="18" charset="-3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page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9911D6-2D66-4E61-85C0-5E63AEA323E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87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ตรวจสอบ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Valve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ต่าง ๆ ว่าอยู่ในสภาวะที่ถูกโดยเทียบกับ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P&amp;ID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เป็นหลักแล้ว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Mark Valve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เปิด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-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ปิดและจุดที่ใส่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Blind Flange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ไว้ด้วย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ngsana New" pitchFamily="18" charset="-34"/>
            </a:endParaRPr>
          </a:p>
          <a:p>
            <a:pPr lvl="0"/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เติมน้ำ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Demin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เข้าระบบโดยการเปิด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Vent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ต่าง ๆ จนเห็นว่าอากาศออกหมดแล้ว และมีน้ำออกมาก็ปิด ข้อสำคัญต้อง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Vent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เอาอากาศออกให้หมด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ngsana New" pitchFamily="18" charset="-34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ngsana New" pitchFamily="18" charset="-34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Note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	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น้ำที่เติมเข้าไปใน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Boiler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ต้องผสมสารเคมีด้วย โดยการผสมต้องผสมที่ด้านนอกของ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Boiler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คือผสมกันก่อนแล้วจึงเติมเข้าไปที่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Boiler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ngsana New" pitchFamily="18" charset="-34"/>
            </a:endParaRPr>
          </a:p>
          <a:p>
            <a:pPr lvl="0"/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เมื่อเติมน้ำเต็มแล้ว และปิด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Valve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ต่าง ๆ หมดแล้ว ให้ทำการเพิ่ม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Pressure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โดยการใช้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External pump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เพิ่มแรงดันไปเรื่อย ๆ จนมากกว่า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Design Pressure 1.5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เท่า แล้วหยุดโดยการปิด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Dischange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valve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ngsana New" pitchFamily="18" charset="-34"/>
            </a:endParaRPr>
          </a:p>
          <a:p>
            <a:pPr lvl="0"/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ทำการบันทึกค่าของแรงดันไว้แล้วรอดูไปเรื่อย ๆ โดยช่วงที่หยุดเพื่อตรวจสอบแรงดันว่าลดลงหรือไม่นี้ต้องไม่น้อยกว่า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10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นาที  ส่วนจะเป็นเท่าไรนั้นขึ้นอยู่กับการตกลงระหว่างผู้ผลิตและผู้ซื้อ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ngsana New" pitchFamily="18" charset="-34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ngsana New" pitchFamily="18" charset="-34"/>
            </a:endParaRPr>
          </a:p>
          <a:p>
            <a:pPr lvl="0"/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ถ้า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Pressure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ไม่ตกลงมาหรือคงที่ถือว่าใช้ได้ ไม่มีการรั่ว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ngsana New" pitchFamily="18" charset="-34"/>
            </a:endParaRPr>
          </a:p>
          <a:p>
            <a:pPr lvl="0"/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ถ้าไม่สามารถรักษา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Pressure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ได้ แสดงว่ามีการรั่วเกิดขึ้น ให้ทำการตรวจสอบหาจุดที่รั่ว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ngsana New" pitchFamily="18" charset="-34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ngsana New" pitchFamily="18" charset="-34"/>
            </a:endParaRPr>
          </a:p>
          <a:p>
            <a:pPr lvl="0"/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หลังจากซ่อมจุดที่รั่วแล้วให้ทำการเพิ่ม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Pressure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ขึ้นไปใหม่ 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ngsana New" pitchFamily="18" charset="-34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ngsana New" pitchFamily="18" charset="-34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HRSG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บางตัวอาจจะมีการทำ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Hydrotest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หลาย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Step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ของ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Pressure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แต่ที่สำคัญที่สุดคือ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Pressure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สูงสุด คือที่มากกว่า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 Design pressure 1.5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ngsana New" pitchFamily="18" charset="-34"/>
              </a:rPr>
              <a:t>เท่า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ngsana New" pitchFamily="18" charset="-34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page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9911D6-2D66-4E61-85C0-5E63AEA323E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87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page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9911D6-2D66-4E61-85C0-5E63AEA323E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5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 l="11076" t="34941" r="12671" b="27081"/>
          <a:stretch>
            <a:fillRect/>
          </a:stretch>
        </p:blipFill>
        <p:spPr bwMode="auto">
          <a:xfrm>
            <a:off x="0" y="3276600"/>
            <a:ext cx="914400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Gulf-BG5"/>
          <p:cNvPicPr>
            <a:picLocks noChangeAspect="1" noChangeArrowheads="1"/>
          </p:cNvPicPr>
          <p:nvPr userDrawn="1"/>
        </p:nvPicPr>
        <p:blipFill>
          <a:blip r:embed="rId3" cstate="print"/>
          <a:srcRect b="85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020A8-8D0D-4048-B6A1-D2BD71A6CC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020A8-8D0D-4048-B6A1-D2BD71A6CC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020A8-8D0D-4048-B6A1-D2BD71A6CC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pic>
        <p:nvPicPr>
          <p:cNvPr id="4" name="Picture 14" descr="Gulf-BG5"/>
          <p:cNvPicPr>
            <a:picLocks noChangeAspect="1" noChangeArrowheads="1"/>
          </p:cNvPicPr>
          <p:nvPr userDrawn="1"/>
        </p:nvPicPr>
        <p:blipFill>
          <a:blip r:embed="rId2" cstate="print"/>
          <a:srcRect b="85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020A8-8D0D-4048-B6A1-D2BD71A6CC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 l="11076" t="34941" r="12671" b="27081"/>
          <a:stretch>
            <a:fillRect/>
          </a:stretch>
        </p:blipFill>
        <p:spPr bwMode="auto">
          <a:xfrm>
            <a:off x="0" y="3276600"/>
            <a:ext cx="914400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020A8-8D0D-4048-B6A1-D2BD71A6CC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 l="11076" t="34941" r="12671" b="27081"/>
          <a:stretch>
            <a:fillRect/>
          </a:stretch>
        </p:blipFill>
        <p:spPr bwMode="auto">
          <a:xfrm>
            <a:off x="0" y="3276600"/>
            <a:ext cx="914400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215074" y="6500813"/>
            <a:ext cx="2643206" cy="357187"/>
          </a:xfrm>
          <a:prstGeom prst="rect">
            <a:avLst/>
          </a:prstGeom>
        </p:spPr>
        <p:txBody>
          <a:bodyPr/>
          <a:lstStyle>
            <a:lvl3pPr algn="l">
              <a:buNone/>
              <a:defRPr sz="800"/>
            </a:lvl3pPr>
          </a:lstStyle>
          <a:p>
            <a:pPr lvl="2"/>
            <a:r>
              <a:rPr lang="en-US" dirty="0" smtClean="0"/>
              <a:t>Page  </a:t>
            </a:r>
            <a:fld id="{58BBF5A3-B350-4A2F-B4C7-0849B83071CD}" type="slidenum">
              <a:rPr lang="en-US" smtClean="0"/>
              <a:pPr lvl="2"/>
              <a:t>‹#›</a:t>
            </a:fld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020A8-8D0D-4048-B6A1-D2BD71A6CC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020A8-8D0D-4048-B6A1-D2BD71A6CC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020A8-8D0D-4048-B6A1-D2BD71A6CC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020A8-8D0D-4048-B6A1-D2BD71A6CC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020A8-8D0D-4048-B6A1-D2BD71A6CC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020A8-8D0D-4048-B6A1-D2BD71A6CC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020A8-8D0D-4048-B6A1-D2BD71A6CC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020A8-8D0D-4048-B6A1-D2BD71A6CC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020A8-8D0D-4048-B6A1-D2BD71A6CC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020A8-8D0D-4048-B6A1-D2BD71A6CC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020A8-8D0D-4048-B6A1-D2BD71A6CC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020A8-8D0D-4048-B6A1-D2BD71A6CC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020A8-8D0D-4048-B6A1-D2BD71A6CC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020A8-8D0D-4048-B6A1-D2BD71A6CC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395288" y="1196975"/>
            <a:ext cx="8497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pitchFamily="34" charset="0"/>
              </a:rPr>
              <a:t>	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13" cstate="print"/>
          <a:srcRect l="11076" t="34941" r="12671" b="27081"/>
          <a:stretch>
            <a:fillRect/>
          </a:stretch>
        </p:blipFill>
        <p:spPr bwMode="auto">
          <a:xfrm>
            <a:off x="0" y="3276600"/>
            <a:ext cx="914400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Gulf-BG5"/>
          <p:cNvPicPr>
            <a:picLocks noChangeAspect="1" noChangeArrowheads="1"/>
          </p:cNvPicPr>
          <p:nvPr/>
        </p:nvPicPr>
        <p:blipFill>
          <a:blip r:embed="rId14" cstate="print"/>
          <a:srcRect b="85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020A8-8D0D-4048-B6A1-D2BD71A6CC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Text Box 2"/>
          <p:cNvSpPr txBox="1">
            <a:spLocks noChangeArrowheads="1"/>
          </p:cNvSpPr>
          <p:nvPr/>
        </p:nvSpPr>
        <p:spPr bwMode="auto">
          <a:xfrm>
            <a:off x="395288" y="1196975"/>
            <a:ext cx="8497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pitchFamily="34" charset="0"/>
              </a:rPr>
              <a:t>	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13" cstate="print"/>
          <a:srcRect l="11076" t="34941" r="12671" b="27081"/>
          <a:stretch>
            <a:fillRect/>
          </a:stretch>
        </p:blipFill>
        <p:spPr bwMode="auto">
          <a:xfrm>
            <a:off x="0" y="3276600"/>
            <a:ext cx="914400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020A8-8D0D-4048-B6A1-D2BD71A6CC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10" descr="GJP Holding LOGO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16" y="71414"/>
            <a:ext cx="2286016" cy="69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Gulf-BG5"/>
          <p:cNvPicPr>
            <a:picLocks noChangeAspect="1" noChangeArrowheads="1"/>
          </p:cNvPicPr>
          <p:nvPr/>
        </p:nvPicPr>
        <p:blipFill>
          <a:blip r:embed="rId13" cstate="print"/>
          <a:srcRect b="85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6355" name="Text Box 3"/>
          <p:cNvSpPr txBox="1">
            <a:spLocks noChangeArrowheads="1"/>
          </p:cNvSpPr>
          <p:nvPr/>
        </p:nvSpPr>
        <p:spPr bwMode="auto">
          <a:xfrm>
            <a:off x="395288" y="1196975"/>
            <a:ext cx="8497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pitchFamily="34" charset="0"/>
              </a:rPr>
              <a:t>	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020A8-8D0D-4048-B6A1-D2BD71A6CC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5" t="42755" r="26270" b="38255"/>
          <a:stretch/>
        </p:blipFill>
        <p:spPr bwMode="auto">
          <a:xfrm>
            <a:off x="7164288" y="116632"/>
            <a:ext cx="177393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Text Box 2"/>
          <p:cNvSpPr txBox="1">
            <a:spLocks noChangeArrowheads="1"/>
          </p:cNvSpPr>
          <p:nvPr/>
        </p:nvSpPr>
        <p:spPr bwMode="auto">
          <a:xfrm>
            <a:off x="395288" y="1196975"/>
            <a:ext cx="8497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Arial" pitchFamily="34" charset="0"/>
              </a:rPr>
              <a:t>	</a:t>
            </a:r>
          </a:p>
        </p:txBody>
      </p:sp>
      <p:pic>
        <p:nvPicPr>
          <p:cNvPr id="4099" name="Picture 3" descr="Cover_Pic01_6CMYK_BigPower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27538" y="2797175"/>
            <a:ext cx="4392612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7380" name="Rectangle 4"/>
          <p:cNvSpPr>
            <a:spLocks noChangeArrowheads="1"/>
          </p:cNvSpPr>
          <p:nvPr/>
        </p:nvSpPr>
        <p:spPr bwMode="auto">
          <a:xfrm>
            <a:off x="2268538" y="1844675"/>
            <a:ext cx="2951162" cy="2160588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>
              <a:latin typeface="Arial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3850" y="1268413"/>
            <a:ext cx="2447925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96188" y="404813"/>
            <a:ext cx="131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 bwMode="auto">
          <a:xfrm>
            <a:off x="172322" y="1628800"/>
            <a:ext cx="9036496" cy="21602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400050" algn="l"/>
              </a:tabLst>
              <a:defRPr/>
            </a:pPr>
            <a:r>
              <a:rPr lang="en-US" b="1" dirty="0" smtClean="0">
                <a:solidFill>
                  <a:srgbClr val="0070C0"/>
                </a:solidFill>
                <a:cs typeface="Cordia New" pitchFamily="34" charset="-34"/>
              </a:rPr>
              <a:t>  Non Destructive Testing</a:t>
            </a:r>
            <a:endParaRPr lang="en-US" b="1" dirty="0">
              <a:solidFill>
                <a:srgbClr val="0070C0"/>
              </a:solidFill>
              <a:cs typeface="Cord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Pictur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501008"/>
            <a:ext cx="8964488" cy="2880320"/>
          </a:xfrm>
          <a:prstGeom prst="rect">
            <a:avLst/>
          </a:prstGeom>
        </p:spPr>
      </p:pic>
      <p:pic>
        <p:nvPicPr>
          <p:cNvPr id="6" name="Picture 12" descr="Logo-SC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845" y="888256"/>
            <a:ext cx="4033651" cy="59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634082"/>
          </a:xfrm>
        </p:spPr>
        <p:txBody>
          <a:bodyPr/>
          <a:lstStyle/>
          <a:p>
            <a:pPr algn="l"/>
            <a:r>
              <a:rPr lang="en-US" sz="3200" b="1" dirty="0" smtClean="0">
                <a:cs typeface="Tahoma" pitchFamily="34" charset="0"/>
              </a:rPr>
              <a:t>Non Destructive Testing</a:t>
            </a: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r>
              <a:rPr lang="en-US" sz="3200" b="1" dirty="0" smtClean="0">
                <a:cs typeface="Tahoma" pitchFamily="34" charset="0"/>
              </a:rPr>
              <a:t/>
            </a:r>
            <a:br>
              <a:rPr lang="en-US" sz="3200" b="1" dirty="0" smtClean="0">
                <a:cs typeface="Tahoma" pitchFamily="34" charset="0"/>
              </a:rPr>
            </a:br>
            <a:r>
              <a:rPr lang="en-US" sz="3200" u="sng" dirty="0" smtClean="0">
                <a:latin typeface="+mn-lt"/>
                <a:cs typeface="Tahoma" pitchFamily="34" charset="0"/>
              </a:rPr>
              <a:t>Ultrasonic Testing (UT)</a:t>
            </a:r>
            <a:r>
              <a:rPr lang="th-TH" sz="3200" u="sng" dirty="0">
                <a:latin typeface="+mn-lt"/>
                <a:cs typeface="Tahoma" pitchFamily="34" charset="0"/>
              </a:rPr>
              <a:t/>
            </a:r>
            <a:br>
              <a:rPr lang="th-TH" sz="3200" u="sng" dirty="0">
                <a:latin typeface="+mn-lt"/>
                <a:cs typeface="Tahoma" pitchFamily="34" charset="0"/>
              </a:rPr>
            </a:br>
            <a:r>
              <a:rPr lang="th-TH" sz="3200" u="sng" dirty="0" smtClean="0">
                <a:latin typeface="+mn-lt"/>
                <a:cs typeface="Tahoma" pitchFamily="34" charset="0"/>
              </a:rPr>
              <a:t/>
            </a:r>
            <a:br>
              <a:rPr lang="th-TH" sz="3200" u="sng" dirty="0" smtClean="0">
                <a:latin typeface="+mn-lt"/>
                <a:cs typeface="Tahoma" pitchFamily="34" charset="0"/>
              </a:rPr>
            </a:b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0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	</a:t>
            </a:r>
            <a:r>
              <a:rPr lang="en-US" sz="3200" dirty="0" smtClean="0">
                <a:cs typeface="Tahoma" pitchFamily="34" charset="0"/>
              </a:rPr>
              <a:t/>
            </a:r>
            <a:br>
              <a:rPr lang="en-US" sz="3200" dirty="0" smtClean="0">
                <a:cs typeface="Tahoma" pitchFamily="34" charset="0"/>
              </a:rPr>
            </a:b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endParaRPr lang="en-US" sz="3200" u="sng" dirty="0"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2" y="1052736"/>
            <a:ext cx="8208912" cy="72008"/>
            <a:chOff x="539552" y="1268760"/>
            <a:chExt cx="8208912" cy="7200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9552" y="1268760"/>
              <a:ext cx="820891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9552" y="1340768"/>
              <a:ext cx="820891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2"/>
          <p:cNvSpPr txBox="1">
            <a:spLocks/>
          </p:cNvSpPr>
          <p:nvPr/>
        </p:nvSpPr>
        <p:spPr>
          <a:xfrm>
            <a:off x="827584" y="1434275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endParaRPr lang="en-US" sz="2400" dirty="0">
              <a:cs typeface="Tahoma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34235" y="1281114"/>
            <a:ext cx="8229600" cy="510021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669104" y="3933056"/>
            <a:ext cx="8229600" cy="26717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612022" y="4377402"/>
            <a:ext cx="7674025" cy="17830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 smtClean="0">
              <a:cs typeface="Tahoma" pitchFamily="34" charset="0"/>
            </a:endParaRPr>
          </a:p>
          <a:p>
            <a:pPr algn="l"/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endParaRPr lang="en-US" sz="2400" dirty="0">
              <a:cs typeface="Tahoma" pitchFamily="34" charset="0"/>
            </a:endParaRPr>
          </a:p>
        </p:txBody>
      </p:sp>
      <p:pic>
        <p:nvPicPr>
          <p:cNvPr id="8194" name="Picture 2" descr="http://bp1.blogger.com/_J1MOF_x0wIs/R1C8Vt5BArI/AAAAAAAAAAM/ZCdY6REcFug/s1600-R/Pulser_Recei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870" y="2060973"/>
            <a:ext cx="4422858" cy="263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2.gstatic.com/images?q=tbn:ANd9GcTJMN2dyupsgVFzO6fOhjzE_n7pTq1f35A3Yp5cFv_kX6OBjX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870" y="4861712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upload.wikimedia.org/wikipedia/commons/9/95/Ultrasonic_pipeline_te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69" y="2243173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70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634082"/>
          </a:xfrm>
        </p:spPr>
        <p:txBody>
          <a:bodyPr/>
          <a:lstStyle/>
          <a:p>
            <a:pPr algn="l"/>
            <a:r>
              <a:rPr lang="en-US" sz="3200" b="1" dirty="0" smtClean="0">
                <a:cs typeface="Tahoma" pitchFamily="34" charset="0"/>
              </a:rPr>
              <a:t>Non Destructive Testing</a:t>
            </a: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r>
              <a:rPr lang="en-US" sz="3200" b="1" dirty="0" smtClean="0">
                <a:cs typeface="Tahoma" pitchFamily="34" charset="0"/>
              </a:rPr>
              <a:t/>
            </a:r>
            <a:br>
              <a:rPr lang="en-US" sz="3200" b="1" dirty="0" smtClean="0">
                <a:cs typeface="Tahoma" pitchFamily="34" charset="0"/>
              </a:rPr>
            </a:br>
            <a:r>
              <a:rPr lang="en-US" sz="3200" u="sng" dirty="0" smtClean="0">
                <a:latin typeface="+mn-lt"/>
                <a:cs typeface="Tahoma" pitchFamily="34" charset="0"/>
              </a:rPr>
              <a:t>Ultrasonic Testing (UT)</a:t>
            </a:r>
            <a:r>
              <a:rPr lang="th-TH" sz="3200" u="sng" dirty="0">
                <a:latin typeface="+mn-lt"/>
                <a:cs typeface="Tahoma" pitchFamily="34" charset="0"/>
              </a:rPr>
              <a:t/>
            </a:r>
            <a:br>
              <a:rPr lang="th-TH" sz="3200" u="sng" dirty="0">
                <a:latin typeface="+mn-lt"/>
                <a:cs typeface="Tahoma" pitchFamily="34" charset="0"/>
              </a:rPr>
            </a:br>
            <a:r>
              <a:rPr lang="th-TH" sz="3200" u="sng" dirty="0" smtClean="0">
                <a:latin typeface="+mn-lt"/>
                <a:cs typeface="Tahoma" pitchFamily="34" charset="0"/>
              </a:rPr>
              <a:t/>
            </a:r>
            <a:br>
              <a:rPr lang="th-TH" sz="3200" u="sng" dirty="0" smtClean="0">
                <a:latin typeface="+mn-lt"/>
                <a:cs typeface="Tahoma" pitchFamily="34" charset="0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ข้อดี</a:t>
            </a:r>
            <a:br>
              <a:rPr lang="th-TH" sz="26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- สามารถตรวจสอบรอยตำหนิที่อยู่ลึกได้ดีกว่าวิธีอื่น	</a:t>
            </a:r>
            <a:br>
              <a:rPr lang="th-TH" sz="26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- ตรวจวัดรอยตำหนิได้แม้เข้าถึงชิ้นงานเพียงด้านเดียว</a:t>
            </a:r>
            <a:br>
              <a:rPr lang="th-TH" sz="26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- ใช้อุปกรณ์ในการตรวจน้อย</a:t>
            </a:r>
            <a:r>
              <a:rPr lang="th-TH" sz="2600" b="1" dirty="0">
                <a:latin typeface="EucrosiaUPC" pitchFamily="18" charset="-34"/>
                <a:cs typeface="EucrosiaUPC" pitchFamily="18" charset="-34"/>
              </a:rPr>
              <a:t/>
            </a:r>
            <a:br>
              <a:rPr lang="th-TH" sz="2600" b="1" dirty="0">
                <a:latin typeface="EucrosiaUPC" pitchFamily="18" charset="-34"/>
                <a:cs typeface="EucrosiaUPC" pitchFamily="18" charset="-34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/>
            </a:r>
            <a:br>
              <a:rPr lang="th-TH" sz="26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ข้อเสีย</a:t>
            </a:r>
            <a:br>
              <a:rPr lang="th-TH" sz="26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- ต้องมีความเชี่ยวชาญด้านทักษะในการตรวจสูง</a:t>
            </a:r>
            <a:br>
              <a:rPr lang="th-TH" sz="26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- หากชิ้นส่วนบางเกินไป อาจตรวจสอบได้ยาก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0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	</a:t>
            </a:r>
            <a:r>
              <a:rPr lang="en-US" sz="3200" dirty="0" smtClean="0">
                <a:cs typeface="Tahoma" pitchFamily="34" charset="0"/>
              </a:rPr>
              <a:t/>
            </a:r>
            <a:br>
              <a:rPr lang="en-US" sz="3200" dirty="0" smtClean="0">
                <a:cs typeface="Tahoma" pitchFamily="34" charset="0"/>
              </a:rPr>
            </a:b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endParaRPr lang="en-US" sz="3200" u="sng" dirty="0"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2" y="1052736"/>
            <a:ext cx="8208912" cy="72008"/>
            <a:chOff x="539552" y="1268760"/>
            <a:chExt cx="8208912" cy="7200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9552" y="1268760"/>
              <a:ext cx="820891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9552" y="1340768"/>
              <a:ext cx="820891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2"/>
          <p:cNvSpPr txBox="1">
            <a:spLocks/>
          </p:cNvSpPr>
          <p:nvPr/>
        </p:nvSpPr>
        <p:spPr>
          <a:xfrm>
            <a:off x="827584" y="1434275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endParaRPr lang="en-US" sz="2400" dirty="0">
              <a:cs typeface="Tahoma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34235" y="1281114"/>
            <a:ext cx="8229600" cy="510021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669104" y="3933056"/>
            <a:ext cx="8229600" cy="26717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689520" y="4598291"/>
            <a:ext cx="7674025" cy="17830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 smtClean="0">
              <a:cs typeface="Tahoma" pitchFamily="34" charset="0"/>
            </a:endParaRPr>
          </a:p>
          <a:p>
            <a:pPr algn="l"/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endParaRPr lang="en-US" sz="24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0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634082"/>
          </a:xfrm>
        </p:spPr>
        <p:txBody>
          <a:bodyPr/>
          <a:lstStyle/>
          <a:p>
            <a:pPr algn="l"/>
            <a:r>
              <a:rPr lang="en-US" sz="3200" b="1" dirty="0" smtClean="0">
                <a:cs typeface="Tahoma" pitchFamily="34" charset="0"/>
              </a:rPr>
              <a:t>Non Destructive Testing</a:t>
            </a: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r>
              <a:rPr lang="en-US" sz="3200" b="1" dirty="0" smtClean="0">
                <a:cs typeface="Tahoma" pitchFamily="34" charset="0"/>
              </a:rPr>
              <a:t/>
            </a:r>
            <a:br>
              <a:rPr lang="en-US" sz="3200" b="1" dirty="0" smtClean="0">
                <a:cs typeface="Tahoma" pitchFamily="34" charset="0"/>
              </a:rPr>
            </a:br>
            <a:r>
              <a:rPr lang="en-US" sz="3200" u="sng" dirty="0" smtClean="0">
                <a:latin typeface="+mn-lt"/>
                <a:cs typeface="Tahoma" pitchFamily="34" charset="0"/>
              </a:rPr>
              <a:t>Radiographic Testing (RT)</a:t>
            </a:r>
            <a:r>
              <a:rPr lang="th-TH" sz="3200" u="sng" dirty="0">
                <a:latin typeface="+mn-lt"/>
                <a:cs typeface="Tahoma" pitchFamily="34" charset="0"/>
              </a:rPr>
              <a:t/>
            </a:r>
            <a:br>
              <a:rPr lang="th-TH" sz="3200" u="sng" dirty="0">
                <a:latin typeface="+mn-lt"/>
                <a:cs typeface="Tahoma" pitchFamily="34" charset="0"/>
              </a:rPr>
            </a:br>
            <a:r>
              <a:rPr lang="th-TH" sz="3200" u="sng" dirty="0" smtClean="0">
                <a:latin typeface="+mn-lt"/>
                <a:cs typeface="Tahoma" pitchFamily="34" charset="0"/>
              </a:rPr>
              <a:t/>
            </a:r>
            <a:br>
              <a:rPr lang="th-TH" sz="3200" u="sng" dirty="0" smtClean="0">
                <a:latin typeface="+mn-lt"/>
                <a:cs typeface="Tahoma" pitchFamily="34" charset="0"/>
              </a:rPr>
            </a:b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0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	</a:t>
            </a:r>
            <a:r>
              <a:rPr lang="en-US" sz="3200" dirty="0" smtClean="0">
                <a:cs typeface="Tahoma" pitchFamily="34" charset="0"/>
              </a:rPr>
              <a:t/>
            </a:r>
            <a:br>
              <a:rPr lang="en-US" sz="3200" dirty="0" smtClean="0">
                <a:cs typeface="Tahoma" pitchFamily="34" charset="0"/>
              </a:rPr>
            </a:b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endParaRPr lang="en-US" sz="3200" u="sng" dirty="0"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2" y="1052736"/>
            <a:ext cx="8208912" cy="72008"/>
            <a:chOff x="539552" y="1268760"/>
            <a:chExt cx="8208912" cy="7200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9552" y="1268760"/>
              <a:ext cx="820891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9552" y="1340768"/>
              <a:ext cx="820891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2"/>
          <p:cNvSpPr txBox="1">
            <a:spLocks/>
          </p:cNvSpPr>
          <p:nvPr/>
        </p:nvSpPr>
        <p:spPr>
          <a:xfrm>
            <a:off x="827584" y="1434275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endParaRPr lang="en-US" sz="2400" dirty="0">
              <a:cs typeface="Tahoma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34235" y="1281114"/>
            <a:ext cx="8229600" cy="510021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669104" y="3933056"/>
            <a:ext cx="8229600" cy="26717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689520" y="4598291"/>
            <a:ext cx="7674025" cy="17830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 smtClean="0">
              <a:cs typeface="Tahoma" pitchFamily="34" charset="0"/>
            </a:endParaRPr>
          </a:p>
          <a:p>
            <a:pPr algn="l"/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endParaRPr lang="en-US" sz="2400" dirty="0">
              <a:cs typeface="Tahom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049" y="1925639"/>
            <a:ext cx="3343763" cy="295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://gitts.in/images/rt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929178"/>
            <a:ext cx="1955112" cy="174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adiographic Testing of a Pipe Premium Po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19154"/>
            <a:ext cx="3524272" cy="264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61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634082"/>
          </a:xfrm>
        </p:spPr>
        <p:txBody>
          <a:bodyPr/>
          <a:lstStyle/>
          <a:p>
            <a:pPr algn="l"/>
            <a:r>
              <a:rPr lang="en-US" sz="3200" b="1" dirty="0" smtClean="0">
                <a:cs typeface="Tahoma" pitchFamily="34" charset="0"/>
              </a:rPr>
              <a:t>Non Destructive Testing</a:t>
            </a: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r>
              <a:rPr lang="en-US" sz="3200" b="1" dirty="0" smtClean="0">
                <a:cs typeface="Tahoma" pitchFamily="34" charset="0"/>
              </a:rPr>
              <a:t/>
            </a:r>
            <a:br>
              <a:rPr lang="en-US" sz="3200" b="1" dirty="0" smtClean="0">
                <a:cs typeface="Tahoma" pitchFamily="34" charset="0"/>
              </a:rPr>
            </a:br>
            <a:r>
              <a:rPr lang="en-US" sz="3200" u="sng" dirty="0">
                <a:cs typeface="Tahoma" pitchFamily="34" charset="0"/>
              </a:rPr>
              <a:t>Radiographic Testing (RT)</a:t>
            </a:r>
            <a:r>
              <a:rPr lang="th-TH" sz="3200" u="sng" dirty="0">
                <a:latin typeface="+mn-lt"/>
                <a:cs typeface="Tahoma" pitchFamily="34" charset="0"/>
              </a:rPr>
              <a:t/>
            </a:r>
            <a:br>
              <a:rPr lang="th-TH" sz="3200" u="sng" dirty="0">
                <a:latin typeface="+mn-lt"/>
                <a:cs typeface="Tahoma" pitchFamily="34" charset="0"/>
              </a:rPr>
            </a:br>
            <a:r>
              <a:rPr lang="th-TH" sz="3200" u="sng" dirty="0" smtClean="0">
                <a:latin typeface="+mn-lt"/>
                <a:cs typeface="Tahoma" pitchFamily="34" charset="0"/>
              </a:rPr>
              <a:t/>
            </a:r>
            <a:br>
              <a:rPr lang="th-TH" sz="3200" u="sng" dirty="0" smtClean="0">
                <a:latin typeface="+mn-lt"/>
                <a:cs typeface="Tahoma" pitchFamily="34" charset="0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ข้อดี</a:t>
            </a:r>
            <a:br>
              <a:rPr lang="th-TH" sz="26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- ตรวจสอบโดยไม่จำกัดชนิดของวัสดุ	</a:t>
            </a:r>
            <a:br>
              <a:rPr lang="th-TH" sz="26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- มีหลักฐานเป็นภาพสำหรับการตรวจสอบย้อนหลัง</a:t>
            </a:r>
            <a:br>
              <a:rPr lang="th-TH" sz="26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- ไม่ต้องปรับเทียบเครื่องมือก่อนตรวจ</a:t>
            </a:r>
            <a:r>
              <a:rPr lang="th-TH" sz="2600" b="1" dirty="0">
                <a:latin typeface="EucrosiaUPC" pitchFamily="18" charset="-34"/>
                <a:cs typeface="EucrosiaUPC" pitchFamily="18" charset="-34"/>
              </a:rPr>
              <a:t/>
            </a:r>
            <a:br>
              <a:rPr lang="th-TH" sz="2600" b="1" dirty="0">
                <a:latin typeface="EucrosiaUPC" pitchFamily="18" charset="-34"/>
                <a:cs typeface="EucrosiaUPC" pitchFamily="18" charset="-34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/>
            </a:r>
            <a:br>
              <a:rPr lang="th-TH" sz="26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ข้อเสีย</a:t>
            </a:r>
            <a:br>
              <a:rPr lang="th-TH" sz="26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- อันตรายกว่าวิธีอื่น</a:t>
            </a:r>
            <a:br>
              <a:rPr lang="th-TH" sz="26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- ไม่ทราบความลึกของรอยบกพร่อง</a:t>
            </a:r>
            <a:br>
              <a:rPr lang="th-TH" sz="26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- ต้องเข้าถึงชิ้นงานทั้งสองด้าน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0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	</a:t>
            </a:r>
            <a:r>
              <a:rPr lang="en-US" sz="3200" dirty="0" smtClean="0">
                <a:cs typeface="Tahoma" pitchFamily="34" charset="0"/>
              </a:rPr>
              <a:t/>
            </a:r>
            <a:br>
              <a:rPr lang="en-US" sz="3200" dirty="0" smtClean="0">
                <a:cs typeface="Tahoma" pitchFamily="34" charset="0"/>
              </a:rPr>
            </a:b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endParaRPr lang="en-US" sz="3200" u="sng" dirty="0"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2" y="1052736"/>
            <a:ext cx="8208912" cy="72008"/>
            <a:chOff x="539552" y="1268760"/>
            <a:chExt cx="8208912" cy="7200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9552" y="1268760"/>
              <a:ext cx="820891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9552" y="1340768"/>
              <a:ext cx="820891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2"/>
          <p:cNvSpPr txBox="1">
            <a:spLocks/>
          </p:cNvSpPr>
          <p:nvPr/>
        </p:nvSpPr>
        <p:spPr>
          <a:xfrm>
            <a:off x="827584" y="1434275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endParaRPr lang="en-US" sz="2400" dirty="0">
              <a:cs typeface="Tahoma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34235" y="1281114"/>
            <a:ext cx="8229600" cy="510021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669104" y="3933056"/>
            <a:ext cx="8229600" cy="26717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689520" y="4598291"/>
            <a:ext cx="7674025" cy="17830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 smtClean="0">
              <a:cs typeface="Tahoma" pitchFamily="34" charset="0"/>
            </a:endParaRPr>
          </a:p>
          <a:p>
            <a:pPr algn="l"/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endParaRPr lang="en-US" sz="24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74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778098"/>
          </a:xfrm>
        </p:spPr>
        <p:txBody>
          <a:bodyPr/>
          <a:lstStyle/>
          <a:p>
            <a:pPr algn="l"/>
            <a:r>
              <a:rPr lang="en-US" sz="3200" b="1" dirty="0" smtClean="0">
                <a:cs typeface="Tahoma" pitchFamily="34" charset="0"/>
              </a:rPr>
              <a:t>Non Destructive Testing</a:t>
            </a: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endParaRPr lang="en-US" sz="3200" b="1" dirty="0"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2" y="1052736"/>
            <a:ext cx="8208912" cy="72008"/>
            <a:chOff x="539552" y="1268760"/>
            <a:chExt cx="8208912" cy="7200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9552" y="1268760"/>
              <a:ext cx="820891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9552" y="1340768"/>
              <a:ext cx="820891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2"/>
          <p:cNvSpPr txBox="1">
            <a:spLocks/>
          </p:cNvSpPr>
          <p:nvPr/>
        </p:nvSpPr>
        <p:spPr>
          <a:xfrm>
            <a:off x="394211" y="1239750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endParaRPr lang="en-US" sz="2400" b="1" dirty="0">
              <a:cs typeface="Tahoma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39552" y="1264325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u="sng" dirty="0" smtClean="0">
              <a:cs typeface="Tahoma" pitchFamily="34" charset="0"/>
            </a:endParaRPr>
          </a:p>
          <a:p>
            <a:pPr algn="l"/>
            <a:r>
              <a:rPr lang="en-US" sz="3200" u="sng" dirty="0" smtClean="0">
                <a:cs typeface="Tahoma" pitchFamily="34" charset="0"/>
              </a:rPr>
              <a:t>Pressure Testing</a:t>
            </a:r>
            <a:r>
              <a:rPr lang="th-TH" sz="2400" u="sng" dirty="0">
                <a:cs typeface="Tahoma" pitchFamily="34" charset="0"/>
              </a:rPr>
              <a:t/>
            </a:r>
            <a:br>
              <a:rPr lang="th-TH" sz="2400" u="sng" dirty="0">
                <a:cs typeface="Tahoma" pitchFamily="34" charset="0"/>
              </a:rPr>
            </a:br>
            <a:endParaRPr lang="en-US" sz="2400" u="sng" dirty="0">
              <a:cs typeface="Tahoma" pitchFamily="34" charset="0"/>
            </a:endParaRPr>
          </a:p>
          <a:p>
            <a:pPr algn="l"/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>เป็นการทดสอบความแข็งแรงและมั่นคงของอุปกรณ์ต่างๆ</a:t>
            </a:r>
            <a:r>
              <a:rPr lang="th-TH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โดยใช้หลักการ</a:t>
            </a:r>
            <a:r>
              <a:rPr lang="th-TH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>อัดสารทดสอบ โดยทั่วไปจะใช้ทดสอบพวก ถัง ท่อ ภาชนะรับแรงดัน เช่น</a:t>
            </a:r>
            <a:r>
              <a:rPr lang="en-US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> Boiler /  Pressure Vessel / Piping </a:t>
            </a:r>
            <a:r>
              <a:rPr lang="th-TH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>และถังรับแรงดันทุกประเภท</a:t>
            </a:r>
            <a:endParaRPr lang="en-US" sz="24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18864" y="1260298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669104" y="3933056"/>
            <a:ext cx="8229600" cy="26717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689520" y="4598291"/>
            <a:ext cx="7674025" cy="17830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 smtClean="0">
              <a:cs typeface="Tahoma" pitchFamily="34" charset="0"/>
            </a:endParaRPr>
          </a:p>
          <a:p>
            <a:pPr algn="l"/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endParaRPr lang="en-US" sz="24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7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778098"/>
          </a:xfrm>
        </p:spPr>
        <p:txBody>
          <a:bodyPr/>
          <a:lstStyle/>
          <a:p>
            <a:pPr algn="l"/>
            <a:r>
              <a:rPr lang="en-US" sz="3200" b="1" dirty="0" smtClean="0">
                <a:cs typeface="Tahoma" pitchFamily="34" charset="0"/>
              </a:rPr>
              <a:t>Non Destructive Testing</a:t>
            </a: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endParaRPr lang="en-US" sz="3200" b="1" dirty="0"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2" y="1052736"/>
            <a:ext cx="8208912" cy="72008"/>
            <a:chOff x="539552" y="1268760"/>
            <a:chExt cx="8208912" cy="7200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9552" y="1268760"/>
              <a:ext cx="820891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9552" y="1340768"/>
              <a:ext cx="820891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2"/>
          <p:cNvSpPr txBox="1">
            <a:spLocks/>
          </p:cNvSpPr>
          <p:nvPr/>
        </p:nvSpPr>
        <p:spPr>
          <a:xfrm>
            <a:off x="394211" y="1239750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endParaRPr lang="en-US" sz="2400" b="1" dirty="0">
              <a:cs typeface="Tahoma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39552" y="1264325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u="sng" dirty="0" smtClean="0">
              <a:cs typeface="Tahoma" pitchFamily="34" charset="0"/>
            </a:endParaRPr>
          </a:p>
          <a:p>
            <a:pPr algn="l"/>
            <a:r>
              <a:rPr lang="en-US" sz="3200" u="sng" dirty="0" smtClean="0">
                <a:cs typeface="Tahoma" pitchFamily="34" charset="0"/>
              </a:rPr>
              <a:t>Pressure Testing</a:t>
            </a:r>
            <a:r>
              <a:rPr lang="th-TH" sz="2400" u="sng" dirty="0">
                <a:cs typeface="Tahoma" pitchFamily="34" charset="0"/>
              </a:rPr>
              <a:t/>
            </a:r>
            <a:br>
              <a:rPr lang="th-TH" sz="2400" u="sng" dirty="0">
                <a:cs typeface="Tahoma" pitchFamily="34" charset="0"/>
              </a:rPr>
            </a:br>
            <a:endParaRPr lang="th-TH" sz="2400" u="sng" dirty="0" smtClean="0">
              <a:cs typeface="Tahoma" pitchFamily="34" charset="0"/>
            </a:endParaRPr>
          </a:p>
          <a:p>
            <a:pPr algn="l"/>
            <a:r>
              <a:rPr lang="th-TH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>สารที่ใช้ทดสอบจะแบ่งออกเป็น 2 แบบ</a:t>
            </a:r>
          </a:p>
          <a:p>
            <a:pPr algn="l"/>
            <a:endParaRPr lang="th-TH" sz="2400" dirty="0"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AutoNum type="arabicPeriod"/>
            </a:pP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Pneumatic Testing</a:t>
            </a:r>
            <a:r>
              <a:rPr lang="en-US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สารอัดตัวได้ (</a:t>
            </a: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Compressible fluid)</a:t>
            </a:r>
            <a:r>
              <a:rPr lang="th-TH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 เช่น ลมอัด</a:t>
            </a: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 , </a:t>
            </a:r>
            <a:r>
              <a:rPr lang="th-TH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>ไนโตรเจน</a:t>
            </a:r>
            <a:br>
              <a:rPr lang="th-TH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</a:br>
            <a:endParaRPr lang="en-US" sz="2400" dirty="0" smtClean="0"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AutoNum type="arabicPeriod"/>
            </a:pPr>
            <a:r>
              <a:rPr lang="en-US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>Hydrostatic </a:t>
            </a: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Testing </a:t>
            </a:r>
            <a:r>
              <a:rPr lang="th-TH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>สาร</a:t>
            </a:r>
            <a:r>
              <a:rPr lang="th-TH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อัดตัวไม่ได้ (</a:t>
            </a: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Incompressible fluid)</a:t>
            </a:r>
            <a:r>
              <a:rPr lang="th-TH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 เช่น น้ำ</a:t>
            </a: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 ,</a:t>
            </a:r>
            <a:r>
              <a:rPr lang="th-TH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 น้ำมัน</a:t>
            </a: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l"/>
            <a:endParaRPr lang="en-US" sz="2400" dirty="0" smtClean="0"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AutoNum type="arabicPeriod"/>
            </a:pPr>
            <a:endParaRPr lang="en-US" sz="2400" dirty="0"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en-US" sz="24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18864" y="1260298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669104" y="3933056"/>
            <a:ext cx="8229600" cy="26717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689520" y="4598291"/>
            <a:ext cx="7674025" cy="17830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 smtClean="0">
              <a:cs typeface="Tahoma" pitchFamily="34" charset="0"/>
            </a:endParaRPr>
          </a:p>
          <a:p>
            <a:pPr algn="l"/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endParaRPr lang="en-US" sz="24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27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778098"/>
          </a:xfrm>
        </p:spPr>
        <p:txBody>
          <a:bodyPr/>
          <a:lstStyle/>
          <a:p>
            <a:pPr algn="l"/>
            <a:r>
              <a:rPr lang="en-US" sz="3200" b="1" dirty="0" smtClean="0">
                <a:cs typeface="Tahoma" pitchFamily="34" charset="0"/>
              </a:rPr>
              <a:t>Non Destructive Testing</a:t>
            </a: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endParaRPr lang="en-US" sz="3200" b="1" dirty="0"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2" y="1052736"/>
            <a:ext cx="8208912" cy="72008"/>
            <a:chOff x="539552" y="1268760"/>
            <a:chExt cx="8208912" cy="7200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9552" y="1268760"/>
              <a:ext cx="820891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9552" y="1340768"/>
              <a:ext cx="820891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2"/>
          <p:cNvSpPr txBox="1">
            <a:spLocks/>
          </p:cNvSpPr>
          <p:nvPr/>
        </p:nvSpPr>
        <p:spPr>
          <a:xfrm>
            <a:off x="394211" y="1239750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endParaRPr lang="en-US" sz="2400" b="1" dirty="0">
              <a:cs typeface="Tahoma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29208" y="908720"/>
            <a:ext cx="8229600" cy="5022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u="sng" dirty="0" smtClean="0">
              <a:cs typeface="Tahoma" pitchFamily="34" charset="0"/>
            </a:endParaRPr>
          </a:p>
          <a:p>
            <a:pPr algn="l"/>
            <a:r>
              <a:rPr lang="en-US" sz="3200" u="sng" dirty="0" smtClean="0">
                <a:cs typeface="Tahoma" pitchFamily="34" charset="0"/>
              </a:rPr>
              <a:t>Hydrostatic Pressure</a:t>
            </a:r>
            <a:r>
              <a:rPr lang="en-US" sz="3200" u="sng" dirty="0" smtClean="0">
                <a:cs typeface="Tahoma" pitchFamily="34" charset="0"/>
              </a:rPr>
              <a:t> </a:t>
            </a:r>
            <a:r>
              <a:rPr lang="en-US" sz="3200" u="sng" dirty="0" smtClean="0">
                <a:cs typeface="Tahoma" pitchFamily="34" charset="0"/>
              </a:rPr>
              <a:t>Testing</a:t>
            </a:r>
            <a:r>
              <a:rPr lang="th-TH" sz="2400" u="sng" dirty="0">
                <a:cs typeface="Tahoma" pitchFamily="34" charset="0"/>
              </a:rPr>
              <a:t/>
            </a:r>
            <a:br>
              <a:rPr lang="th-TH" sz="2400" u="sng" dirty="0">
                <a:cs typeface="Tahoma" pitchFamily="34" charset="0"/>
              </a:rPr>
            </a:br>
            <a:endParaRPr lang="th-TH" sz="2400" u="sng" dirty="0" smtClean="0">
              <a:cs typeface="Tahoma" pitchFamily="34" charset="0"/>
            </a:endParaRPr>
          </a:p>
          <a:p>
            <a:pPr algn="l"/>
            <a:r>
              <a:rPr lang="th-TH" sz="2400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ขั้นตอนการทดสอบ</a:t>
            </a:r>
          </a:p>
          <a:p>
            <a:pPr algn="l"/>
            <a:endParaRPr lang="th-TH" sz="2400" dirty="0"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AutoNum type="arabicPeriod"/>
            </a:pPr>
            <a:r>
              <a:rPr lang="th-TH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>ตรวจสอบ</a:t>
            </a:r>
            <a:r>
              <a:rPr lang="en-US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> Valve</a:t>
            </a:r>
            <a:r>
              <a:rPr lang="th-TH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>ต่างๆ ว่าอยู่ในสภาวะที่ถูกต้อง</a:t>
            </a:r>
            <a:endParaRPr lang="en-US" sz="2400" dirty="0" smtClean="0"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AutoNum type="arabicPeriod"/>
            </a:pPr>
            <a:endParaRPr lang="th-TH" sz="2400" dirty="0" smtClean="0"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AutoNum type="arabicPeriod"/>
            </a:pPr>
            <a:r>
              <a:rPr lang="th-TH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>เติมน้ำ</a:t>
            </a: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Tahoma" pitchFamily="34" charset="0"/>
                <a:cs typeface="Tahoma" pitchFamily="34" charset="0"/>
              </a:rPr>
              <a:t>Demin</a:t>
            </a:r>
            <a:r>
              <a:rPr lang="th-TH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> เข้าระบบโดยการเปิด</a:t>
            </a: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>Vent</a:t>
            </a:r>
            <a:r>
              <a:rPr lang="th-TH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>ต่างๆจนเห็นว่าอากาศออกหมดและมีน้ำออกมา</a:t>
            </a:r>
            <a:endParaRPr lang="en-US" sz="2400" dirty="0" smtClean="0"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AutoNum type="arabicPeriod"/>
            </a:pPr>
            <a:endParaRPr lang="th-TH" sz="2400" dirty="0" smtClean="0"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AutoNum type="arabicPeriod"/>
            </a:pPr>
            <a:r>
              <a:rPr lang="th-TH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>เมื่อเติมน้ำเต็มแล้ว ให้ปิด</a:t>
            </a: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>Valve</a:t>
            </a:r>
            <a:r>
              <a:rPr lang="th-TH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>ต่างๆจนหมดและทำการเพิ่ม</a:t>
            </a:r>
            <a:r>
              <a:rPr lang="en-US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> Pressure</a:t>
            </a:r>
            <a:r>
              <a:rPr lang="th-TH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>โดยการใช้</a:t>
            </a:r>
            <a:r>
              <a:rPr lang="en-US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> External Pump</a:t>
            </a:r>
            <a:r>
              <a:rPr lang="th-TH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> เพิ่มแรงดันไปเรื่อยๆจนมากกว่า</a:t>
            </a:r>
            <a:r>
              <a:rPr lang="en-US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> Design Pressure 1.5</a:t>
            </a:r>
            <a:r>
              <a:rPr lang="th-TH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> เท่า แล้วหยุดโดยการปิด</a:t>
            </a:r>
            <a:r>
              <a:rPr lang="en-US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> Discharge Valve</a:t>
            </a:r>
            <a:endParaRPr lang="en-US" sz="2400" dirty="0" smtClean="0"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AutoNum type="arabicPeriod"/>
            </a:pPr>
            <a:endParaRPr lang="en-US" sz="2400" dirty="0"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en-US" sz="24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18864" y="1260298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669104" y="3933056"/>
            <a:ext cx="8229600" cy="26717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689520" y="4598291"/>
            <a:ext cx="7674025" cy="17830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 smtClean="0">
              <a:cs typeface="Tahoma" pitchFamily="34" charset="0"/>
            </a:endParaRPr>
          </a:p>
          <a:p>
            <a:pPr algn="l"/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endParaRPr lang="en-US" sz="24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9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778098"/>
          </a:xfrm>
        </p:spPr>
        <p:txBody>
          <a:bodyPr/>
          <a:lstStyle/>
          <a:p>
            <a:pPr algn="l"/>
            <a:r>
              <a:rPr lang="en-US" sz="3200" b="1" dirty="0" smtClean="0">
                <a:cs typeface="Tahoma" pitchFamily="34" charset="0"/>
              </a:rPr>
              <a:t>Non Destructive Testing</a:t>
            </a: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endParaRPr lang="en-US" sz="3200" b="1" dirty="0"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2" y="1052736"/>
            <a:ext cx="8208912" cy="72008"/>
            <a:chOff x="539552" y="1268760"/>
            <a:chExt cx="8208912" cy="7200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9552" y="1268760"/>
              <a:ext cx="820891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9552" y="1340768"/>
              <a:ext cx="820891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2"/>
          <p:cNvSpPr txBox="1">
            <a:spLocks/>
          </p:cNvSpPr>
          <p:nvPr/>
        </p:nvSpPr>
        <p:spPr>
          <a:xfrm>
            <a:off x="394211" y="1239750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endParaRPr lang="en-US" sz="2400" b="1" dirty="0">
              <a:cs typeface="Tahoma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29208" y="908720"/>
            <a:ext cx="8229600" cy="5022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u="sng" dirty="0" smtClean="0">
              <a:cs typeface="Tahoma" pitchFamily="34" charset="0"/>
            </a:endParaRPr>
          </a:p>
          <a:p>
            <a:pPr algn="l"/>
            <a:r>
              <a:rPr lang="en-US" sz="3200" u="sng" dirty="0" smtClean="0">
                <a:cs typeface="Tahoma" pitchFamily="34" charset="0"/>
              </a:rPr>
              <a:t>Hydrostatic Pressure</a:t>
            </a:r>
            <a:r>
              <a:rPr lang="en-US" sz="3200" u="sng" dirty="0" smtClean="0">
                <a:cs typeface="Tahoma" pitchFamily="34" charset="0"/>
              </a:rPr>
              <a:t> </a:t>
            </a:r>
            <a:r>
              <a:rPr lang="en-US" sz="3200" u="sng" dirty="0" smtClean="0">
                <a:cs typeface="Tahoma" pitchFamily="34" charset="0"/>
              </a:rPr>
              <a:t>Testing</a:t>
            </a:r>
            <a:r>
              <a:rPr lang="th-TH" sz="2400" u="sng" dirty="0">
                <a:cs typeface="Tahoma" pitchFamily="34" charset="0"/>
              </a:rPr>
              <a:t/>
            </a:r>
            <a:br>
              <a:rPr lang="th-TH" sz="2400" u="sng" dirty="0">
                <a:cs typeface="Tahoma" pitchFamily="34" charset="0"/>
              </a:rPr>
            </a:br>
            <a:endParaRPr lang="th-TH" sz="2400" u="sng" dirty="0" smtClean="0">
              <a:cs typeface="Tahoma" pitchFamily="34" charset="0"/>
            </a:endParaRPr>
          </a:p>
          <a:p>
            <a:pPr algn="l"/>
            <a:r>
              <a:rPr lang="th-TH" sz="2400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Tahoma" pitchFamily="34" charset="0"/>
              </a:rPr>
              <a:t>ขั้นตอนการทดสอบ</a:t>
            </a:r>
          </a:p>
          <a:p>
            <a:pPr algn="l"/>
            <a:endParaRPr lang="th-TH" sz="2400" dirty="0"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en-US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th-TH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>คงแรงดันไว้ไม่น้อยกว่า 10 นาที (ขึ้นอยู่กับข้อตกลงของผู้ผลิตกับผู้ว่าจ้าง)</a:t>
            </a:r>
          </a:p>
          <a:p>
            <a:pPr algn="l"/>
            <a:endParaRPr lang="th-TH" sz="2400" dirty="0"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th-TH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>5. ลด</a:t>
            </a:r>
            <a:r>
              <a:rPr lang="en-US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> Pressure</a:t>
            </a:r>
            <a:r>
              <a:rPr lang="th-TH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>ลงให้เท่ากับ</a:t>
            </a:r>
            <a:r>
              <a:rPr lang="en-US" sz="2400" dirty="0">
                <a:latin typeface="Arial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>Design Pressure</a:t>
            </a:r>
            <a:r>
              <a:rPr lang="th-TH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> แล้วทำการตรวจสอบรอยรั่ว</a:t>
            </a:r>
            <a:endParaRPr lang="en-US" sz="2400" dirty="0">
              <a:latin typeface="Arial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18864" y="1260298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669104" y="3933056"/>
            <a:ext cx="8229600" cy="26717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3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778098"/>
          </a:xfrm>
        </p:spPr>
        <p:txBody>
          <a:bodyPr/>
          <a:lstStyle/>
          <a:p>
            <a:pPr algn="l"/>
            <a:r>
              <a:rPr lang="en-US" sz="3200" b="1" dirty="0" smtClean="0">
                <a:cs typeface="Tahoma" pitchFamily="34" charset="0"/>
              </a:rPr>
              <a:t>Non Destructive Testing</a:t>
            </a: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endParaRPr lang="en-US" sz="3200" b="1" dirty="0"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2" y="1052736"/>
            <a:ext cx="8208912" cy="72008"/>
            <a:chOff x="539552" y="1268760"/>
            <a:chExt cx="8208912" cy="7200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9552" y="1268760"/>
              <a:ext cx="820891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9552" y="1340768"/>
              <a:ext cx="820891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2"/>
          <p:cNvSpPr txBox="1">
            <a:spLocks/>
          </p:cNvSpPr>
          <p:nvPr/>
        </p:nvSpPr>
        <p:spPr>
          <a:xfrm>
            <a:off x="394211" y="1239750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endParaRPr lang="en-US" sz="2400" b="1" dirty="0">
              <a:cs typeface="Tahoma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29208" y="908720"/>
            <a:ext cx="8229600" cy="5022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u="sng" dirty="0" smtClean="0">
              <a:cs typeface="Tahoma" pitchFamily="34" charset="0"/>
            </a:endParaRPr>
          </a:p>
          <a:p>
            <a:pPr algn="l"/>
            <a:r>
              <a:rPr lang="en-US" sz="3200" u="sng" dirty="0" smtClean="0">
                <a:cs typeface="Tahoma" pitchFamily="34" charset="0"/>
              </a:rPr>
              <a:t>Hydrostatic Pressure</a:t>
            </a:r>
            <a:r>
              <a:rPr lang="en-US" sz="3200" u="sng" dirty="0" smtClean="0">
                <a:cs typeface="Tahoma" pitchFamily="34" charset="0"/>
              </a:rPr>
              <a:t> </a:t>
            </a:r>
            <a:r>
              <a:rPr lang="en-US" sz="3200" u="sng" dirty="0" smtClean="0">
                <a:cs typeface="Tahoma" pitchFamily="34" charset="0"/>
              </a:rPr>
              <a:t>Testing</a:t>
            </a:r>
            <a:r>
              <a:rPr lang="th-TH" sz="2400" u="sng" dirty="0">
                <a:cs typeface="Tahoma" pitchFamily="34" charset="0"/>
              </a:rPr>
              <a:t/>
            </a:r>
            <a:br>
              <a:rPr lang="th-TH" sz="2400" u="sng" dirty="0">
                <a:cs typeface="Tahoma" pitchFamily="34" charset="0"/>
              </a:rPr>
            </a:br>
            <a:endParaRPr lang="en-US" sz="2400" u="sng" dirty="0" smtClean="0">
              <a:cs typeface="Tahoma" pitchFamily="34" charset="0"/>
            </a:endParaRPr>
          </a:p>
          <a:p>
            <a:pPr algn="l"/>
            <a:endParaRPr lang="en-US" sz="2400" u="sng" dirty="0">
              <a:cs typeface="Tahoma" pitchFamily="34" charset="0"/>
            </a:endParaRPr>
          </a:p>
          <a:p>
            <a:pPr algn="l"/>
            <a:endParaRPr lang="th-TH" sz="2400" u="sng" dirty="0" smtClean="0">
              <a:cs typeface="Tahoma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18864" y="1260298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669104" y="3933056"/>
            <a:ext cx="8229600" cy="26717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251520" y="4804497"/>
            <a:ext cx="7674025" cy="17830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 smtClean="0">
              <a:cs typeface="Tahoma" pitchFamily="34" charset="0"/>
            </a:endParaRPr>
          </a:p>
          <a:p>
            <a:pPr algn="l"/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endParaRPr lang="en-US" sz="2400" dirty="0">
              <a:cs typeface="Tahoma" pitchFamily="34" charset="0"/>
            </a:endParaRPr>
          </a:p>
        </p:txBody>
      </p:sp>
      <p:pic>
        <p:nvPicPr>
          <p:cNvPr id="3074" name="Picture 2" descr="C:\Users\Poke__000\Desktop\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" y="1844824"/>
            <a:ext cx="8208912" cy="490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92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778098"/>
          </a:xfrm>
        </p:spPr>
        <p:txBody>
          <a:bodyPr/>
          <a:lstStyle/>
          <a:p>
            <a:pPr algn="l"/>
            <a:r>
              <a:rPr lang="en-US" sz="3200" b="1" dirty="0" smtClean="0">
                <a:cs typeface="Tahoma" pitchFamily="34" charset="0"/>
              </a:rPr>
              <a:t>Non Destructive Testing</a:t>
            </a: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endParaRPr lang="en-US" sz="3200" b="1" dirty="0"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2" y="1052736"/>
            <a:ext cx="8208912" cy="72008"/>
            <a:chOff x="539552" y="1268760"/>
            <a:chExt cx="8208912" cy="7200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9552" y="1268760"/>
              <a:ext cx="820891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9552" y="1340768"/>
              <a:ext cx="820891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2"/>
          <p:cNvSpPr txBox="1">
            <a:spLocks/>
          </p:cNvSpPr>
          <p:nvPr/>
        </p:nvSpPr>
        <p:spPr>
          <a:xfrm>
            <a:off x="394211" y="1239750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endParaRPr lang="en-US" sz="2400" b="1" dirty="0">
              <a:cs typeface="Tahoma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39552" y="1264325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u="sng" dirty="0" smtClean="0">
              <a:cs typeface="Tahoma" pitchFamily="34" charset="0"/>
            </a:endParaRPr>
          </a:p>
          <a:p>
            <a:pPr algn="l"/>
            <a:r>
              <a:rPr lang="en-US" sz="3200" u="sng" dirty="0" smtClean="0">
                <a:cs typeface="Tahoma" pitchFamily="34" charset="0"/>
              </a:rPr>
              <a:t>Hydrostatic Pressure Testing</a:t>
            </a:r>
            <a:r>
              <a:rPr lang="th-TH" sz="2400" u="sng" dirty="0">
                <a:cs typeface="Tahoma" pitchFamily="34" charset="0"/>
              </a:rPr>
              <a:t/>
            </a:r>
            <a:br>
              <a:rPr lang="th-TH" sz="2400" u="sng" dirty="0">
                <a:cs typeface="Tahoma" pitchFamily="34" charset="0"/>
              </a:rPr>
            </a:br>
            <a:endParaRPr lang="th-TH" sz="2400" u="sng" dirty="0" smtClean="0">
              <a:cs typeface="Tahoma" pitchFamily="34" charset="0"/>
            </a:endParaRPr>
          </a:p>
          <a:p>
            <a:pPr algn="l"/>
            <a:endParaRPr lang="en-US" sz="2400" dirty="0" smtClean="0"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AutoNum type="arabicPeriod"/>
            </a:pPr>
            <a:endParaRPr lang="en-US" sz="2400" dirty="0"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en-US" sz="24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18864" y="1260298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669104" y="3933056"/>
            <a:ext cx="8229600" cy="26717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689520" y="4598291"/>
            <a:ext cx="7674025" cy="17830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 smtClean="0">
              <a:cs typeface="Tahoma" pitchFamily="34" charset="0"/>
            </a:endParaRPr>
          </a:p>
          <a:p>
            <a:pPr algn="l"/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endParaRPr lang="en-US" sz="2400" dirty="0"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6297893" cy="343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4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778098"/>
          </a:xfrm>
        </p:spPr>
        <p:txBody>
          <a:bodyPr/>
          <a:lstStyle/>
          <a:p>
            <a:pPr algn="l"/>
            <a:r>
              <a:rPr lang="en-US" sz="3200" b="1" dirty="0" smtClean="0">
                <a:cs typeface="Tahoma" pitchFamily="34" charset="0"/>
              </a:rPr>
              <a:t>Non Destructive Testing</a:t>
            </a: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endParaRPr lang="en-US" sz="3200" b="1" dirty="0"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2" y="1052736"/>
            <a:ext cx="8208912" cy="72008"/>
            <a:chOff x="539552" y="1268760"/>
            <a:chExt cx="8208912" cy="7200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9552" y="1268760"/>
              <a:ext cx="820891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9552" y="1340768"/>
              <a:ext cx="820891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2"/>
          <p:cNvSpPr txBox="1">
            <a:spLocks/>
          </p:cNvSpPr>
          <p:nvPr/>
        </p:nvSpPr>
        <p:spPr>
          <a:xfrm>
            <a:off x="394211" y="1239750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endParaRPr lang="en-US" sz="2400" b="1" dirty="0">
              <a:cs typeface="Tahoma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39552" y="1239749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l"/>
            <a:r>
              <a:rPr lang="en-US" sz="2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Non Destructive Testing (NDT)</a:t>
            </a:r>
            <a:r>
              <a:rPr lang="en-US" sz="2400" b="1" dirty="0"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en-US" sz="2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	</a:t>
            </a:r>
          </a:p>
          <a:p>
            <a:pPr algn="l"/>
            <a:r>
              <a:rPr lang="en-US" sz="2400" dirty="0">
                <a:latin typeface="Arial" pitchFamily="34" charset="0"/>
                <a:ea typeface="Tahoma" pitchFamily="34" charset="0"/>
                <a:cs typeface="Arial" pitchFamily="34" charset="0"/>
              </a:rPr>
              <a:t>	</a:t>
            </a:r>
            <a:r>
              <a:rPr lang="th-TH" sz="2400" dirty="0" smtClean="0">
                <a:latin typeface="Arial" pitchFamily="34" charset="0"/>
                <a:ea typeface="Tahoma" pitchFamily="34" charset="0"/>
                <a:cs typeface="Tahoma" pitchFamily="34" charset="0"/>
              </a:rPr>
              <a:t>เป็นการตรวจสอบแบบไม่ทำลาย ใช้ในการตรวจสอบชิ้นส่วนและวัสดุของเครื่องจักร เพื่อหารอยตำหนิในโครงสร้างของวัสดุ ซึ่งการตรวจสอบดังกล่าวไม่ทำให้วัสดุหรือโครงสร้างวัสดุเสียหายหรือมีการเปลี่ยนแปลง</a:t>
            </a:r>
            <a:r>
              <a:rPr lang="en-US" sz="2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ea typeface="Tahoma" pitchFamily="34" charset="0"/>
                <a:cs typeface="Arial" pitchFamily="34" charset="0"/>
              </a:rPr>
            </a:br>
            <a:endParaRPr lang="en-US" sz="24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18864" y="1260298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669104" y="3933056"/>
            <a:ext cx="8229600" cy="26717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689520" y="4598291"/>
            <a:ext cx="7674025" cy="17830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 smtClean="0">
              <a:cs typeface="Tahoma" pitchFamily="34" charset="0"/>
            </a:endParaRPr>
          </a:p>
          <a:p>
            <a:pPr algn="l"/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endParaRPr lang="en-US" sz="24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5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778098"/>
          </a:xfrm>
        </p:spPr>
        <p:txBody>
          <a:bodyPr/>
          <a:lstStyle/>
          <a:p>
            <a:pPr algn="l"/>
            <a:r>
              <a:rPr lang="en-US" sz="3200" b="1" dirty="0" smtClean="0">
                <a:cs typeface="Tahoma" pitchFamily="34" charset="0"/>
              </a:rPr>
              <a:t>Non Destructive Testing</a:t>
            </a: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endParaRPr lang="en-US" sz="3200" b="1" dirty="0"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2" y="1052736"/>
            <a:ext cx="8208912" cy="72008"/>
            <a:chOff x="539552" y="1268760"/>
            <a:chExt cx="8208912" cy="7200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9552" y="1268760"/>
              <a:ext cx="820891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9552" y="1340768"/>
              <a:ext cx="820891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2"/>
          <p:cNvSpPr txBox="1">
            <a:spLocks/>
          </p:cNvSpPr>
          <p:nvPr/>
        </p:nvSpPr>
        <p:spPr>
          <a:xfrm>
            <a:off x="394211" y="1239750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endParaRPr lang="en-US" sz="2400" b="1" dirty="0">
              <a:cs typeface="Tahoma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39552" y="1264325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u="sng" dirty="0" smtClean="0">
              <a:cs typeface="Tahoma" pitchFamily="34" charset="0"/>
            </a:endParaRPr>
          </a:p>
          <a:p>
            <a:pPr algn="l"/>
            <a:r>
              <a:rPr lang="th-TH" sz="2400" u="sng" dirty="0">
                <a:cs typeface="Tahoma" pitchFamily="34" charset="0"/>
              </a:rPr>
              <a:t/>
            </a:r>
            <a:br>
              <a:rPr lang="th-TH" sz="2400" u="sng" dirty="0">
                <a:cs typeface="Tahoma" pitchFamily="34" charset="0"/>
              </a:rPr>
            </a:br>
            <a:endParaRPr lang="th-TH" sz="2400" u="sng" dirty="0" smtClean="0">
              <a:cs typeface="Tahoma" pitchFamily="34" charset="0"/>
            </a:endParaRPr>
          </a:p>
          <a:p>
            <a:pPr algn="l"/>
            <a:endParaRPr lang="en-US" sz="2400" dirty="0" smtClean="0"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AutoNum type="arabicPeriod"/>
            </a:pPr>
            <a:endParaRPr lang="en-US" sz="2400" dirty="0"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en-US" sz="24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18864" y="1260298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669104" y="3933056"/>
            <a:ext cx="8229600" cy="26717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689520" y="4598291"/>
            <a:ext cx="7674025" cy="17830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 smtClean="0">
              <a:cs typeface="Tahoma" pitchFamily="34" charset="0"/>
            </a:endParaRPr>
          </a:p>
          <a:p>
            <a:pPr algn="l"/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endParaRPr lang="en-US" sz="2400" dirty="0">
              <a:cs typeface="Tahoma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62" y="1351992"/>
            <a:ext cx="6957791" cy="47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66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778098"/>
          </a:xfrm>
        </p:spPr>
        <p:txBody>
          <a:bodyPr/>
          <a:lstStyle/>
          <a:p>
            <a:pPr algn="l"/>
            <a:r>
              <a:rPr lang="en-US" sz="3200" b="1" dirty="0" smtClean="0">
                <a:cs typeface="Tahoma" pitchFamily="34" charset="0"/>
              </a:rPr>
              <a:t>Non Destructive Testing</a:t>
            </a: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endParaRPr lang="en-US" sz="3200" b="1" dirty="0"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2" y="1052736"/>
            <a:ext cx="8208912" cy="72008"/>
            <a:chOff x="539552" y="1268760"/>
            <a:chExt cx="8208912" cy="7200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9552" y="1268760"/>
              <a:ext cx="820891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9552" y="1340768"/>
              <a:ext cx="820891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2"/>
          <p:cNvSpPr txBox="1">
            <a:spLocks/>
          </p:cNvSpPr>
          <p:nvPr/>
        </p:nvSpPr>
        <p:spPr>
          <a:xfrm>
            <a:off x="394211" y="1239750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endParaRPr lang="en-US" sz="2400" b="1" dirty="0">
              <a:cs typeface="Tahoma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39552" y="1264325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u="sng" dirty="0" smtClean="0">
              <a:cs typeface="Tahoma" pitchFamily="34" charset="0"/>
            </a:endParaRPr>
          </a:p>
          <a:p>
            <a:pPr algn="l"/>
            <a:r>
              <a:rPr lang="th-TH" sz="2400" u="sng" dirty="0">
                <a:cs typeface="Tahoma" pitchFamily="34" charset="0"/>
              </a:rPr>
              <a:t/>
            </a:r>
            <a:br>
              <a:rPr lang="th-TH" sz="2400" u="sng" dirty="0">
                <a:cs typeface="Tahoma" pitchFamily="34" charset="0"/>
              </a:rPr>
            </a:br>
            <a:endParaRPr lang="th-TH" sz="2400" u="sng" dirty="0" smtClean="0">
              <a:cs typeface="Tahoma" pitchFamily="34" charset="0"/>
            </a:endParaRPr>
          </a:p>
          <a:p>
            <a:pPr algn="l"/>
            <a:endParaRPr lang="en-US" sz="2400" dirty="0" smtClean="0"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AutoNum type="arabicPeriod"/>
            </a:pPr>
            <a:endParaRPr lang="en-US" sz="2400" dirty="0"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en-US" sz="24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18864" y="1260298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539552" y="4005064"/>
            <a:ext cx="8229600" cy="26717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689520" y="4598291"/>
            <a:ext cx="7674025" cy="17830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 smtClean="0">
              <a:cs typeface="Tahoma" pitchFamily="34" charset="0"/>
            </a:endParaRPr>
          </a:p>
          <a:p>
            <a:pPr algn="l"/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endParaRPr lang="en-US" sz="2400" dirty="0"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60" y="1210389"/>
            <a:ext cx="7869585" cy="537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9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778098"/>
          </a:xfrm>
        </p:spPr>
        <p:txBody>
          <a:bodyPr/>
          <a:lstStyle/>
          <a:p>
            <a:pPr algn="l"/>
            <a:r>
              <a:rPr lang="en-US" sz="3200" b="1" dirty="0" smtClean="0">
                <a:cs typeface="Tahoma" pitchFamily="34" charset="0"/>
              </a:rPr>
              <a:t>Non Destructive Testing</a:t>
            </a: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endParaRPr lang="en-US" sz="3200" b="1" dirty="0"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2" y="1052736"/>
            <a:ext cx="8208912" cy="72008"/>
            <a:chOff x="539552" y="1268760"/>
            <a:chExt cx="8208912" cy="7200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9552" y="1268760"/>
              <a:ext cx="820891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9552" y="1340768"/>
              <a:ext cx="820891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2"/>
          <p:cNvSpPr txBox="1">
            <a:spLocks/>
          </p:cNvSpPr>
          <p:nvPr/>
        </p:nvSpPr>
        <p:spPr>
          <a:xfrm>
            <a:off x="394211" y="1239750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endParaRPr lang="en-US" sz="2400" b="1" dirty="0">
              <a:cs typeface="Tahoma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39552" y="1264325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u="sng" dirty="0" smtClean="0">
              <a:cs typeface="Tahoma" pitchFamily="34" charset="0"/>
            </a:endParaRPr>
          </a:p>
          <a:p>
            <a:pPr algn="l"/>
            <a:r>
              <a:rPr lang="th-TH" sz="2400" u="sng" dirty="0">
                <a:cs typeface="Tahoma" pitchFamily="34" charset="0"/>
              </a:rPr>
              <a:t/>
            </a:r>
            <a:br>
              <a:rPr lang="th-TH" sz="2400" u="sng" dirty="0">
                <a:cs typeface="Tahoma" pitchFamily="34" charset="0"/>
              </a:rPr>
            </a:br>
            <a:endParaRPr lang="th-TH" sz="2400" u="sng" dirty="0" smtClean="0">
              <a:cs typeface="Tahoma" pitchFamily="34" charset="0"/>
            </a:endParaRPr>
          </a:p>
          <a:p>
            <a:pPr algn="l"/>
            <a:endParaRPr lang="en-US" sz="2400" dirty="0" smtClean="0"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AutoNum type="arabicPeriod"/>
            </a:pPr>
            <a:endParaRPr lang="en-US" sz="2400" dirty="0"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en-US" sz="24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18864" y="1260298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539552" y="4005064"/>
            <a:ext cx="8229600" cy="26717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689520" y="4598291"/>
            <a:ext cx="7674025" cy="17830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 smtClean="0">
              <a:cs typeface="Tahoma" pitchFamily="34" charset="0"/>
            </a:endParaRPr>
          </a:p>
          <a:p>
            <a:pPr algn="l"/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endParaRPr lang="en-US" sz="2400" dirty="0"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267737"/>
            <a:ext cx="6840760" cy="522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12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778098"/>
          </a:xfrm>
        </p:spPr>
        <p:txBody>
          <a:bodyPr/>
          <a:lstStyle/>
          <a:p>
            <a:pPr algn="l"/>
            <a:r>
              <a:rPr lang="en-US" sz="3200" b="1" dirty="0" smtClean="0">
                <a:cs typeface="Tahoma" pitchFamily="34" charset="0"/>
              </a:rPr>
              <a:t>Non Destructive Testing</a:t>
            </a: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endParaRPr lang="en-US" sz="3200" b="1" dirty="0"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2" y="1052736"/>
            <a:ext cx="8208912" cy="72008"/>
            <a:chOff x="539552" y="1268760"/>
            <a:chExt cx="8208912" cy="7200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9552" y="1268760"/>
              <a:ext cx="820891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9552" y="1340768"/>
              <a:ext cx="820891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2"/>
          <p:cNvSpPr txBox="1">
            <a:spLocks/>
          </p:cNvSpPr>
          <p:nvPr/>
        </p:nvSpPr>
        <p:spPr>
          <a:xfrm>
            <a:off x="394211" y="1239750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endParaRPr lang="en-US" sz="2400" b="1" dirty="0">
              <a:cs typeface="Tahoma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39552" y="1264325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u="sng" dirty="0" smtClean="0">
              <a:cs typeface="Tahoma" pitchFamily="34" charset="0"/>
            </a:endParaRPr>
          </a:p>
          <a:p>
            <a:pPr algn="l"/>
            <a:r>
              <a:rPr lang="th-TH" sz="2400" u="sng" dirty="0">
                <a:cs typeface="Tahoma" pitchFamily="34" charset="0"/>
              </a:rPr>
              <a:t/>
            </a:r>
            <a:br>
              <a:rPr lang="th-TH" sz="2400" u="sng" dirty="0">
                <a:cs typeface="Tahoma" pitchFamily="34" charset="0"/>
              </a:rPr>
            </a:br>
            <a:endParaRPr lang="th-TH" sz="2400" u="sng" dirty="0" smtClean="0">
              <a:cs typeface="Tahoma" pitchFamily="34" charset="0"/>
            </a:endParaRPr>
          </a:p>
          <a:p>
            <a:pPr algn="l"/>
            <a:endParaRPr lang="en-US" sz="2400" dirty="0" smtClean="0"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AutoNum type="arabicPeriod"/>
            </a:pPr>
            <a:endParaRPr lang="en-US" sz="2400" dirty="0"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en-US" sz="24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18864" y="1260298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539552" y="4005064"/>
            <a:ext cx="8229600" cy="26717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689520" y="4598291"/>
            <a:ext cx="7674025" cy="17830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 smtClean="0">
              <a:cs typeface="Tahoma" pitchFamily="34" charset="0"/>
            </a:endParaRPr>
          </a:p>
          <a:p>
            <a:pPr algn="l"/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endParaRPr lang="en-US" sz="2400" dirty="0">
              <a:cs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11" y="1226296"/>
            <a:ext cx="7934291" cy="543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9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778098"/>
          </a:xfrm>
        </p:spPr>
        <p:txBody>
          <a:bodyPr/>
          <a:lstStyle/>
          <a:p>
            <a:pPr algn="l"/>
            <a:r>
              <a:rPr lang="en-US" sz="3200" b="1" dirty="0" smtClean="0">
                <a:cs typeface="Tahoma" pitchFamily="34" charset="0"/>
              </a:rPr>
              <a:t>Non Destructive Testing</a:t>
            </a: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endParaRPr lang="en-US" sz="3200" b="1" dirty="0"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2" y="1052736"/>
            <a:ext cx="8208912" cy="72008"/>
            <a:chOff x="539552" y="1268760"/>
            <a:chExt cx="8208912" cy="7200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9552" y="1268760"/>
              <a:ext cx="820891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9552" y="1340768"/>
              <a:ext cx="820891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2"/>
          <p:cNvSpPr txBox="1">
            <a:spLocks/>
          </p:cNvSpPr>
          <p:nvPr/>
        </p:nvSpPr>
        <p:spPr>
          <a:xfrm>
            <a:off x="394211" y="1239750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endParaRPr lang="en-US" sz="2400" b="1" dirty="0">
              <a:cs typeface="Tahoma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39552" y="1264325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u="sng" dirty="0" smtClean="0">
              <a:cs typeface="Tahoma" pitchFamily="34" charset="0"/>
            </a:endParaRPr>
          </a:p>
          <a:p>
            <a:pPr algn="l"/>
            <a:r>
              <a:rPr lang="th-TH" sz="2400" u="sng" dirty="0">
                <a:cs typeface="Tahoma" pitchFamily="34" charset="0"/>
              </a:rPr>
              <a:t/>
            </a:r>
            <a:br>
              <a:rPr lang="th-TH" sz="2400" u="sng" dirty="0">
                <a:cs typeface="Tahoma" pitchFamily="34" charset="0"/>
              </a:rPr>
            </a:br>
            <a:endParaRPr lang="th-TH" sz="2400" u="sng" dirty="0" smtClean="0">
              <a:cs typeface="Tahoma" pitchFamily="34" charset="0"/>
            </a:endParaRPr>
          </a:p>
          <a:p>
            <a:pPr algn="l"/>
            <a:endParaRPr lang="en-US" sz="2400" dirty="0" smtClean="0"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buAutoNum type="arabicPeriod"/>
            </a:pPr>
            <a:endParaRPr lang="en-US" sz="2400" dirty="0"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en-US" sz="24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18864" y="1260298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539552" y="4005064"/>
            <a:ext cx="8229600" cy="26717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689520" y="4598291"/>
            <a:ext cx="7674025" cy="17830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 smtClean="0">
              <a:cs typeface="Tahoma" pitchFamily="34" charset="0"/>
            </a:endParaRPr>
          </a:p>
          <a:p>
            <a:pPr algn="l"/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endParaRPr lang="en-US" sz="24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3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778098"/>
          </a:xfrm>
        </p:spPr>
        <p:txBody>
          <a:bodyPr/>
          <a:lstStyle/>
          <a:p>
            <a:pPr algn="l"/>
            <a:r>
              <a:rPr lang="en-US" sz="3200" b="1" dirty="0" smtClean="0">
                <a:cs typeface="Tahoma" pitchFamily="34" charset="0"/>
              </a:rPr>
              <a:t>Non Destructive Testing</a:t>
            </a: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endParaRPr lang="en-US" sz="3200" b="1" dirty="0"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2" y="1052736"/>
            <a:ext cx="8208912" cy="72008"/>
            <a:chOff x="539552" y="1268760"/>
            <a:chExt cx="8208912" cy="7200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9552" y="1268760"/>
              <a:ext cx="820891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9552" y="1340768"/>
              <a:ext cx="820891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2"/>
          <p:cNvSpPr txBox="1">
            <a:spLocks/>
          </p:cNvSpPr>
          <p:nvPr/>
        </p:nvSpPr>
        <p:spPr>
          <a:xfrm>
            <a:off x="394211" y="1239750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endParaRPr lang="en-US" sz="2400" b="1" dirty="0">
              <a:cs typeface="Tahoma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39552" y="1239749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>1. Visual Inspection (VI)</a:t>
            </a:r>
            <a:br>
              <a:rPr lang="en-US" sz="2400" b="1" dirty="0" smtClean="0">
                <a:cs typeface="Tahoma" pitchFamily="34" charset="0"/>
              </a:rPr>
            </a:br>
            <a:endParaRPr lang="en-US" sz="2400" b="1" dirty="0">
              <a:cs typeface="Tahoma" pitchFamily="34" charset="0"/>
            </a:endParaRPr>
          </a:p>
          <a:p>
            <a:pPr algn="l"/>
            <a:r>
              <a:rPr lang="en-US" sz="2400" b="1" dirty="0" smtClean="0">
                <a:cs typeface="Tahoma" pitchFamily="34" charset="0"/>
              </a:rPr>
              <a:t>2. Liquid Penetrant Testing (PT)</a:t>
            </a:r>
          </a:p>
          <a:p>
            <a:pPr algn="l"/>
            <a:endParaRPr lang="en-US" sz="2400" b="1" dirty="0">
              <a:cs typeface="Tahoma" pitchFamily="34" charset="0"/>
            </a:endParaRPr>
          </a:p>
          <a:p>
            <a:pPr algn="l"/>
            <a:r>
              <a:rPr lang="en-US" sz="2400" b="1" dirty="0" smtClean="0">
                <a:cs typeface="Tahoma" pitchFamily="34" charset="0"/>
              </a:rPr>
              <a:t>3. Magnetic Particle Testing (MT)</a:t>
            </a:r>
          </a:p>
          <a:p>
            <a:pPr algn="l"/>
            <a:endParaRPr lang="en-US" sz="2400" b="1" dirty="0">
              <a:cs typeface="Tahoma" pitchFamily="34" charset="0"/>
            </a:endParaRPr>
          </a:p>
          <a:p>
            <a:pPr algn="l"/>
            <a:r>
              <a:rPr lang="en-US" sz="2400" b="1" dirty="0" smtClean="0">
                <a:cs typeface="Tahoma" pitchFamily="34" charset="0"/>
              </a:rPr>
              <a:t>4. Ultrasonic Testing (UT)</a:t>
            </a:r>
          </a:p>
          <a:p>
            <a:pPr algn="l"/>
            <a:endParaRPr lang="en-US" sz="2400" b="1" dirty="0">
              <a:cs typeface="Tahoma" pitchFamily="34" charset="0"/>
            </a:endParaRPr>
          </a:p>
          <a:p>
            <a:pPr algn="l"/>
            <a:r>
              <a:rPr lang="en-US" sz="2400" b="1" dirty="0" smtClean="0">
                <a:cs typeface="Tahoma" pitchFamily="34" charset="0"/>
              </a:rPr>
              <a:t>5. Radiographic Testing (RT)</a:t>
            </a:r>
            <a:br>
              <a:rPr lang="en-US" sz="2400" b="1" dirty="0" smtClean="0">
                <a:cs typeface="Tahoma" pitchFamily="34" charset="0"/>
              </a:rPr>
            </a:br>
            <a:endParaRPr lang="en-US" sz="2400" b="1" dirty="0" smtClean="0">
              <a:cs typeface="Tahoma" pitchFamily="34" charset="0"/>
            </a:endParaRPr>
          </a:p>
          <a:p>
            <a:pPr algn="l"/>
            <a:r>
              <a:rPr lang="en-US" sz="2400" b="1" dirty="0" smtClean="0">
                <a:cs typeface="Tahoma" pitchFamily="34" charset="0"/>
              </a:rPr>
              <a:t>6. Pressure Testing</a:t>
            </a:r>
            <a:endParaRPr lang="en-US" sz="2400" b="1" dirty="0">
              <a:cs typeface="Tahoma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18864" y="1260298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669104" y="3933056"/>
            <a:ext cx="8229600" cy="26717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689520" y="4598291"/>
            <a:ext cx="7674025" cy="17830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 smtClean="0">
              <a:cs typeface="Tahoma" pitchFamily="34" charset="0"/>
            </a:endParaRPr>
          </a:p>
          <a:p>
            <a:pPr algn="l"/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endParaRPr lang="en-US" sz="24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2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778098"/>
          </a:xfrm>
        </p:spPr>
        <p:txBody>
          <a:bodyPr/>
          <a:lstStyle/>
          <a:p>
            <a:pPr algn="l"/>
            <a:r>
              <a:rPr lang="en-US" sz="3200" b="1" dirty="0" smtClean="0">
                <a:cs typeface="Tahoma" pitchFamily="34" charset="0"/>
              </a:rPr>
              <a:t>Non Destructive Testing</a:t>
            </a: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r>
              <a:rPr lang="en-US" sz="3200" u="sng" dirty="0" smtClean="0">
                <a:cs typeface="Tahoma" pitchFamily="34" charset="0"/>
              </a:rPr>
              <a:t>Visual Inspection (VI)</a:t>
            </a:r>
            <a:br>
              <a:rPr lang="en-US" sz="3200" u="sng" dirty="0" smtClean="0">
                <a:cs typeface="Tahoma" pitchFamily="34" charset="0"/>
              </a:rPr>
            </a:br>
            <a:r>
              <a:rPr lang="en-US" sz="3200" u="sng" dirty="0" smtClean="0">
                <a:cs typeface="Tahoma" pitchFamily="34" charset="0"/>
              </a:rPr>
              <a:t/>
            </a:r>
            <a:br>
              <a:rPr lang="en-US" sz="3200" u="sng" dirty="0" smtClean="0">
                <a:cs typeface="Tahoma" pitchFamily="34" charset="0"/>
              </a:rPr>
            </a:br>
            <a:r>
              <a:rPr lang="en-US" sz="3200" dirty="0" smtClean="0">
                <a:cs typeface="Tahoma" pitchFamily="34" charset="0"/>
              </a:rPr>
              <a:t/>
            </a:r>
            <a:br>
              <a:rPr lang="en-US" sz="3200" dirty="0" smtClean="0">
                <a:cs typeface="Tahoma" pitchFamily="34" charset="0"/>
              </a:rPr>
            </a:br>
            <a:endParaRPr lang="en-US" sz="3200" u="sng" dirty="0"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2" y="1052736"/>
            <a:ext cx="8208912" cy="72008"/>
            <a:chOff x="539552" y="1268760"/>
            <a:chExt cx="8208912" cy="7200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9552" y="1268760"/>
              <a:ext cx="820891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9552" y="1340768"/>
              <a:ext cx="820891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2"/>
          <p:cNvSpPr txBox="1">
            <a:spLocks/>
          </p:cNvSpPr>
          <p:nvPr/>
        </p:nvSpPr>
        <p:spPr>
          <a:xfrm>
            <a:off x="394211" y="1239750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endParaRPr lang="en-US" sz="2400" b="1" dirty="0">
              <a:cs typeface="Tahoma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39552" y="1239749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endParaRPr lang="en-US" sz="2400" dirty="0">
              <a:cs typeface="Tahoma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18864" y="1260299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669104" y="3933056"/>
            <a:ext cx="8229600" cy="26717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689520" y="4598291"/>
            <a:ext cx="7674025" cy="17830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 smtClean="0">
              <a:cs typeface="Tahoma" pitchFamily="34" charset="0"/>
            </a:endParaRPr>
          </a:p>
          <a:p>
            <a:pPr algn="l"/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endParaRPr lang="en-US" sz="2400" dirty="0"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2953348" cy="163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88630"/>
            <a:ext cx="3096344" cy="199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73662"/>
            <a:ext cx="230425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4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778098"/>
          </a:xfrm>
        </p:spPr>
        <p:txBody>
          <a:bodyPr/>
          <a:lstStyle/>
          <a:p>
            <a:pPr algn="l"/>
            <a:r>
              <a:rPr lang="en-US" sz="3200" b="1" dirty="0" smtClean="0">
                <a:cs typeface="Tahoma" pitchFamily="34" charset="0"/>
              </a:rPr>
              <a:t>Non Destructive Testing</a:t>
            </a: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r>
              <a:rPr lang="en-US" sz="3200" u="sng" dirty="0" smtClean="0">
                <a:cs typeface="Tahoma" pitchFamily="34" charset="0"/>
              </a:rPr>
              <a:t>Liquid Penetrant Testing (PT)</a:t>
            </a:r>
            <a:br>
              <a:rPr lang="en-US" sz="3200" u="sng" dirty="0" smtClean="0">
                <a:cs typeface="Tahoma" pitchFamily="34" charset="0"/>
              </a:rPr>
            </a:br>
            <a:r>
              <a:rPr lang="en-US" sz="3200" u="sng" dirty="0" smtClean="0">
                <a:cs typeface="Tahoma" pitchFamily="34" charset="0"/>
              </a:rPr>
              <a:t/>
            </a:r>
            <a:br>
              <a:rPr lang="en-US" sz="3200" u="sng" dirty="0" smtClean="0">
                <a:cs typeface="Tahoma" pitchFamily="34" charset="0"/>
              </a:rPr>
            </a:br>
            <a:r>
              <a:rPr lang="en-US" sz="3200" dirty="0" smtClean="0">
                <a:cs typeface="Tahoma" pitchFamily="34" charset="0"/>
              </a:rPr>
              <a:t/>
            </a:r>
            <a:br>
              <a:rPr lang="en-US" sz="3200" dirty="0" smtClean="0">
                <a:cs typeface="Tahoma" pitchFamily="34" charset="0"/>
              </a:rPr>
            </a:br>
            <a:endParaRPr lang="en-US" sz="3200" u="sng" dirty="0"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2" y="1052736"/>
            <a:ext cx="8208912" cy="72008"/>
            <a:chOff x="539552" y="1268760"/>
            <a:chExt cx="8208912" cy="7200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9552" y="1268760"/>
              <a:ext cx="820891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9552" y="1340768"/>
              <a:ext cx="820891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2"/>
          <p:cNvSpPr txBox="1">
            <a:spLocks/>
          </p:cNvSpPr>
          <p:nvPr/>
        </p:nvSpPr>
        <p:spPr>
          <a:xfrm>
            <a:off x="394211" y="1239750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endParaRPr lang="en-US" sz="2400" b="1" dirty="0">
              <a:cs typeface="Tahoma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39552" y="1239749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endParaRPr lang="en-US" sz="2400" dirty="0">
              <a:cs typeface="Tahoma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18864" y="1260299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669104" y="3933056"/>
            <a:ext cx="8229600" cy="26717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689520" y="4598291"/>
            <a:ext cx="7674025" cy="17830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 smtClean="0">
              <a:cs typeface="Tahoma" pitchFamily="34" charset="0"/>
            </a:endParaRPr>
          </a:p>
          <a:p>
            <a:pPr algn="l"/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endParaRPr lang="en-US" sz="2400" dirty="0">
              <a:cs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656" y="2924944"/>
            <a:ext cx="6218709" cy="246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39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634082"/>
          </a:xfrm>
        </p:spPr>
        <p:txBody>
          <a:bodyPr/>
          <a:lstStyle/>
          <a:p>
            <a:pPr algn="l"/>
            <a:r>
              <a:rPr lang="en-US" sz="3200" b="1" dirty="0" smtClean="0">
                <a:cs typeface="Tahoma" pitchFamily="34" charset="0"/>
              </a:rPr>
              <a:t>Non Destructive Testing</a:t>
            </a: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r>
              <a:rPr lang="en-US" sz="3200" u="sng" dirty="0" smtClean="0">
                <a:latin typeface="+mn-lt"/>
                <a:cs typeface="Tahoma" pitchFamily="34" charset="0"/>
              </a:rPr>
              <a:t>Liquid Penetrant </a:t>
            </a:r>
            <a:r>
              <a:rPr lang="en-US" sz="3200" u="sng" dirty="0" smtClean="0">
                <a:latin typeface="+mn-lt"/>
                <a:cs typeface="Tahoma" pitchFamily="34" charset="0"/>
              </a:rPr>
              <a:t>Testing (PT)</a:t>
            </a:r>
            <a:br>
              <a:rPr lang="en-US" sz="3200" u="sng" dirty="0" smtClean="0">
                <a:latin typeface="+mn-lt"/>
                <a:cs typeface="Tahoma" pitchFamily="34" charset="0"/>
              </a:rPr>
            </a:br>
            <a:r>
              <a:rPr lang="en-US" sz="3200" u="sng" dirty="0" smtClean="0">
                <a:latin typeface="+mn-lt"/>
                <a:cs typeface="Tahoma" pitchFamily="34" charset="0"/>
              </a:rPr>
              <a:t/>
            </a:r>
            <a:br>
              <a:rPr lang="en-US" sz="3200" u="sng" dirty="0" smtClean="0">
                <a:latin typeface="+mn-lt"/>
                <a:cs typeface="Tahoma" pitchFamily="34" charset="0"/>
              </a:rPr>
            </a:br>
            <a:r>
              <a:rPr lang="th-TH" sz="3200" dirty="0" smtClean="0">
                <a:latin typeface="+mn-lt"/>
                <a:cs typeface="Tahoma" pitchFamily="34" charset="0"/>
              </a:rPr>
              <a:t> </a:t>
            </a:r>
            <a:r>
              <a:rPr lang="th-TH" sz="2400" dirty="0" smtClean="0">
                <a:latin typeface="+mn-lt"/>
                <a:cs typeface="Tahoma" pitchFamily="34" charset="0"/>
              </a:rPr>
              <a:t>ขั้นตอนในการตรวจสอบ</a:t>
            </a:r>
            <a:r>
              <a:rPr lang="en-US" sz="3200" dirty="0" smtClean="0">
                <a:cs typeface="Tahoma" pitchFamily="34" charset="0"/>
              </a:rPr>
              <a:t/>
            </a:r>
            <a:br>
              <a:rPr lang="en-US" sz="3200" dirty="0" smtClean="0">
                <a:cs typeface="Tahoma" pitchFamily="34" charset="0"/>
              </a:rPr>
            </a:br>
            <a:endParaRPr lang="en-US" sz="3200" u="sng" dirty="0"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2" y="1052736"/>
            <a:ext cx="8208912" cy="72008"/>
            <a:chOff x="539552" y="1268760"/>
            <a:chExt cx="8208912" cy="7200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9552" y="1268760"/>
              <a:ext cx="820891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9552" y="1340768"/>
              <a:ext cx="820891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2"/>
          <p:cNvSpPr txBox="1">
            <a:spLocks/>
          </p:cNvSpPr>
          <p:nvPr/>
        </p:nvSpPr>
        <p:spPr>
          <a:xfrm>
            <a:off x="394211" y="1239750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r>
              <a:rPr lang="en-US" sz="2400" b="1" dirty="0" smtClean="0">
                <a:cs typeface="Tahoma" pitchFamily="34" charset="0"/>
              </a:rPr>
              <a:t/>
            </a:r>
            <a:br>
              <a:rPr lang="en-US" sz="2400" b="1" dirty="0" smtClean="0">
                <a:cs typeface="Tahoma" pitchFamily="34" charset="0"/>
              </a:rPr>
            </a:br>
            <a:endParaRPr lang="en-US" sz="2400" b="1" dirty="0">
              <a:cs typeface="Tahoma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39552" y="1239749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endParaRPr lang="en-US" sz="2400" dirty="0">
              <a:cs typeface="Tahoma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18864" y="1260299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669104" y="3933056"/>
            <a:ext cx="8229600" cy="26717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689520" y="4598291"/>
            <a:ext cx="7674025" cy="17830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 smtClean="0">
              <a:cs typeface="Tahoma" pitchFamily="34" charset="0"/>
            </a:endParaRPr>
          </a:p>
          <a:p>
            <a:pPr algn="l"/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endParaRPr lang="en-US" sz="2400" dirty="0">
              <a:cs typeface="Tahoma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93" y="3068960"/>
            <a:ext cx="8045718" cy="256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99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634082"/>
          </a:xfrm>
        </p:spPr>
        <p:txBody>
          <a:bodyPr/>
          <a:lstStyle/>
          <a:p>
            <a:pPr algn="l"/>
            <a:r>
              <a:rPr lang="en-US" sz="3200" b="1" dirty="0" smtClean="0">
                <a:cs typeface="Tahoma" pitchFamily="34" charset="0"/>
              </a:rPr>
              <a:t>Non Destructive Testing</a:t>
            </a: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r>
              <a:rPr lang="en-US" sz="3200" b="1" dirty="0" smtClean="0">
                <a:cs typeface="Tahoma" pitchFamily="34" charset="0"/>
              </a:rPr>
              <a:t/>
            </a:r>
            <a:br>
              <a:rPr lang="en-US" sz="3200" b="1" dirty="0" smtClean="0">
                <a:cs typeface="Tahoma" pitchFamily="34" charset="0"/>
              </a:rPr>
            </a:br>
            <a:r>
              <a:rPr lang="en-US" sz="3200" u="sng" dirty="0" smtClean="0">
                <a:latin typeface="+mn-lt"/>
                <a:cs typeface="Tahoma" pitchFamily="34" charset="0"/>
              </a:rPr>
              <a:t>Liquid Penetrant Testing (PT)</a:t>
            </a:r>
            <a:r>
              <a:rPr lang="th-TH" sz="3200" u="sng" dirty="0">
                <a:latin typeface="+mn-lt"/>
                <a:cs typeface="Tahoma" pitchFamily="34" charset="0"/>
              </a:rPr>
              <a:t/>
            </a:r>
            <a:br>
              <a:rPr lang="th-TH" sz="3200" u="sng" dirty="0">
                <a:latin typeface="+mn-lt"/>
                <a:cs typeface="Tahoma" pitchFamily="34" charset="0"/>
              </a:rPr>
            </a:br>
            <a:r>
              <a:rPr lang="th-TH" sz="3200" u="sng" dirty="0" smtClean="0">
                <a:latin typeface="+mn-lt"/>
                <a:cs typeface="Tahoma" pitchFamily="34" charset="0"/>
              </a:rPr>
              <a:t/>
            </a:r>
            <a:br>
              <a:rPr lang="th-TH" sz="3200" u="sng" dirty="0" smtClean="0">
                <a:latin typeface="+mn-lt"/>
                <a:cs typeface="Tahoma" pitchFamily="34" charset="0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ข้อดี</a:t>
            </a:r>
            <a:br>
              <a:rPr lang="th-TH" sz="26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- สามารถตรวจสอบวัสดุได้เกือบทุกชนิด	</a:t>
            </a:r>
            <a:br>
              <a:rPr lang="th-TH" sz="26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- รูปร่างไม่เป็นข้อจำกัดในการตรวจสอบ</a:t>
            </a:r>
            <a:br>
              <a:rPr lang="th-TH" sz="26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- ขั้นตอนในการปฏิบัติเข้าใจง่าย</a:t>
            </a:r>
            <a:br>
              <a:rPr lang="th-TH" sz="26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- อุปกรณ์น้อย ราคาไม่แพง</a:t>
            </a:r>
            <a:r>
              <a:rPr lang="th-TH" sz="2600" b="1" dirty="0">
                <a:latin typeface="EucrosiaUPC" pitchFamily="18" charset="-34"/>
                <a:cs typeface="EucrosiaUPC" pitchFamily="18" charset="-34"/>
              </a:rPr>
              <a:t/>
            </a:r>
            <a:br>
              <a:rPr lang="th-TH" sz="2600" b="1" dirty="0">
                <a:latin typeface="EucrosiaUPC" pitchFamily="18" charset="-34"/>
                <a:cs typeface="EucrosiaUPC" pitchFamily="18" charset="-34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/>
            </a:r>
            <a:br>
              <a:rPr lang="th-TH" sz="26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ข้อเสีย</a:t>
            </a:r>
            <a:br>
              <a:rPr lang="th-TH" sz="26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- ต้องทำความสะอาดผิวชิ้นงานมากกว่าวิธีการตรวจอื่นๆ</a:t>
            </a:r>
            <a:br>
              <a:rPr lang="th-TH" sz="26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- กลิ่น การฟุ้งกระจายของสารแทรกซึม</a:t>
            </a:r>
            <a:br>
              <a:rPr lang="th-TH" sz="26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- รอยตำหนิที่ตรวจสอบต้องเปิดสู่ผิวเท่านั้น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0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	</a:t>
            </a:r>
            <a:r>
              <a:rPr lang="en-US" sz="3200" dirty="0" smtClean="0">
                <a:cs typeface="Tahoma" pitchFamily="34" charset="0"/>
              </a:rPr>
              <a:t/>
            </a:r>
            <a:br>
              <a:rPr lang="en-US" sz="3200" dirty="0" smtClean="0">
                <a:cs typeface="Tahoma" pitchFamily="34" charset="0"/>
              </a:rPr>
            </a:b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endParaRPr lang="en-US" sz="3200" u="sng" dirty="0"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2" y="1052736"/>
            <a:ext cx="8208912" cy="72008"/>
            <a:chOff x="539552" y="1268760"/>
            <a:chExt cx="8208912" cy="7200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9552" y="1268760"/>
              <a:ext cx="820891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9552" y="1340768"/>
              <a:ext cx="820891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2"/>
          <p:cNvSpPr txBox="1">
            <a:spLocks/>
          </p:cNvSpPr>
          <p:nvPr/>
        </p:nvSpPr>
        <p:spPr>
          <a:xfrm>
            <a:off x="827584" y="1434275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endParaRPr lang="en-US" sz="2400" dirty="0">
              <a:cs typeface="Tahoma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34235" y="1281114"/>
            <a:ext cx="8229600" cy="510021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669104" y="3933056"/>
            <a:ext cx="8229600" cy="26717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689520" y="4598291"/>
            <a:ext cx="7674025" cy="17830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 smtClean="0">
              <a:cs typeface="Tahoma" pitchFamily="34" charset="0"/>
            </a:endParaRPr>
          </a:p>
          <a:p>
            <a:pPr algn="l"/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endParaRPr lang="en-US" sz="24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4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634082"/>
          </a:xfrm>
        </p:spPr>
        <p:txBody>
          <a:bodyPr/>
          <a:lstStyle/>
          <a:p>
            <a:pPr algn="l"/>
            <a:r>
              <a:rPr lang="en-US" sz="3200" b="1" dirty="0" smtClean="0">
                <a:cs typeface="Tahoma" pitchFamily="34" charset="0"/>
              </a:rPr>
              <a:t>Non Destructive Testing</a:t>
            </a: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r>
              <a:rPr lang="en-US" sz="3200" b="1" dirty="0" smtClean="0">
                <a:cs typeface="Tahoma" pitchFamily="34" charset="0"/>
              </a:rPr>
              <a:t/>
            </a:r>
            <a:br>
              <a:rPr lang="en-US" sz="3200" b="1" dirty="0" smtClean="0">
                <a:cs typeface="Tahoma" pitchFamily="34" charset="0"/>
              </a:rPr>
            </a:br>
            <a:r>
              <a:rPr lang="en-US" sz="3200" u="sng" dirty="0" smtClean="0">
                <a:latin typeface="+mn-lt"/>
                <a:cs typeface="Tahoma" pitchFamily="34" charset="0"/>
              </a:rPr>
              <a:t>Magnetic Particle Testing (MT)</a:t>
            </a:r>
            <a:r>
              <a:rPr lang="th-TH" sz="3200" u="sng" dirty="0">
                <a:latin typeface="+mn-lt"/>
                <a:cs typeface="Tahoma" pitchFamily="34" charset="0"/>
              </a:rPr>
              <a:t/>
            </a:r>
            <a:br>
              <a:rPr lang="th-TH" sz="3200" u="sng" dirty="0">
                <a:latin typeface="+mn-lt"/>
                <a:cs typeface="Tahoma" pitchFamily="34" charset="0"/>
              </a:rPr>
            </a:br>
            <a:r>
              <a:rPr lang="th-TH" sz="3200" u="sng" dirty="0" smtClean="0">
                <a:latin typeface="+mn-lt"/>
                <a:cs typeface="Tahoma" pitchFamily="34" charset="0"/>
              </a:rPr>
              <a:t/>
            </a:r>
            <a:br>
              <a:rPr lang="th-TH" sz="3200" u="sng" dirty="0" smtClean="0">
                <a:latin typeface="+mn-lt"/>
                <a:cs typeface="Tahoma" pitchFamily="34" charset="0"/>
              </a:rPr>
            </a:b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200" dirty="0" smtClean="0">
                <a:cs typeface="Tahoma" pitchFamily="34" charset="0"/>
              </a:rPr>
              <a:t/>
            </a:r>
            <a:br>
              <a:rPr lang="en-US" sz="3200" dirty="0" smtClean="0">
                <a:cs typeface="Tahoma" pitchFamily="34" charset="0"/>
              </a:rPr>
            </a:b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endParaRPr lang="en-US" sz="3200" u="sng" dirty="0"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2" y="1052736"/>
            <a:ext cx="8208912" cy="72008"/>
            <a:chOff x="539552" y="1268760"/>
            <a:chExt cx="8208912" cy="7200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9552" y="1268760"/>
              <a:ext cx="820891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9552" y="1340768"/>
              <a:ext cx="820891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2"/>
          <p:cNvSpPr txBox="1">
            <a:spLocks/>
          </p:cNvSpPr>
          <p:nvPr/>
        </p:nvSpPr>
        <p:spPr>
          <a:xfrm>
            <a:off x="827584" y="1434275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endParaRPr lang="en-US" sz="2400" dirty="0">
              <a:cs typeface="Tahoma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34235" y="1281114"/>
            <a:ext cx="8229600" cy="510021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669104" y="3933056"/>
            <a:ext cx="8229600" cy="26717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78" y="2143519"/>
            <a:ext cx="4085201" cy="223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www.globetrace.co.uk/wp-content/uploads/2010/12/stanton-bridge-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4" y="2276872"/>
            <a:ext cx="2942928" cy="196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inidam.com/wp-content/uploads/2014/10/Magnetic-Particle-Inspe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79613"/>
            <a:ext cx="2829363" cy="172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74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634082"/>
          </a:xfrm>
        </p:spPr>
        <p:txBody>
          <a:bodyPr/>
          <a:lstStyle/>
          <a:p>
            <a:pPr algn="l"/>
            <a:r>
              <a:rPr lang="en-US" sz="3200" b="1" dirty="0" smtClean="0">
                <a:cs typeface="Tahoma" pitchFamily="34" charset="0"/>
              </a:rPr>
              <a:t>Non Destructive Testing</a:t>
            </a: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r>
              <a:rPr lang="en-US" sz="3200" b="1" dirty="0" smtClean="0">
                <a:cs typeface="Tahoma" pitchFamily="34" charset="0"/>
              </a:rPr>
              <a:t/>
            </a:r>
            <a:br>
              <a:rPr lang="en-US" sz="3200" b="1" dirty="0" smtClean="0">
                <a:cs typeface="Tahoma" pitchFamily="34" charset="0"/>
              </a:rPr>
            </a:br>
            <a:r>
              <a:rPr lang="en-US" sz="3200" u="sng" dirty="0" smtClean="0">
                <a:latin typeface="+mn-lt"/>
                <a:cs typeface="Tahoma" pitchFamily="34" charset="0"/>
              </a:rPr>
              <a:t>Magnetic Particle Testing (MT)</a:t>
            </a:r>
            <a:r>
              <a:rPr lang="th-TH" sz="3200" u="sng" dirty="0">
                <a:latin typeface="+mn-lt"/>
                <a:cs typeface="Tahoma" pitchFamily="34" charset="0"/>
              </a:rPr>
              <a:t/>
            </a:r>
            <a:br>
              <a:rPr lang="th-TH" sz="3200" u="sng" dirty="0">
                <a:latin typeface="+mn-lt"/>
                <a:cs typeface="Tahoma" pitchFamily="34" charset="0"/>
              </a:rPr>
            </a:br>
            <a:r>
              <a:rPr lang="th-TH" sz="3200" u="sng" dirty="0" smtClean="0">
                <a:latin typeface="+mn-lt"/>
                <a:cs typeface="Tahoma" pitchFamily="34" charset="0"/>
              </a:rPr>
              <a:t/>
            </a:r>
            <a:br>
              <a:rPr lang="th-TH" sz="3200" u="sng" dirty="0" smtClean="0">
                <a:latin typeface="+mn-lt"/>
                <a:cs typeface="Tahoma" pitchFamily="34" charset="0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ข้อดี</a:t>
            </a:r>
            <a:br>
              <a:rPr lang="th-TH" sz="26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- ความไวในการทดสอบสูง	</a:t>
            </a:r>
            <a:br>
              <a:rPr lang="th-TH" sz="26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- วิธีการทดสอบไม่ซับซ้อน</a:t>
            </a:r>
            <a:br>
              <a:rPr lang="th-TH" sz="26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- ต้นทุนเครื่องมือราคาต่ำ</a:t>
            </a:r>
            <a:r>
              <a:rPr lang="th-TH" sz="2600" b="1" dirty="0">
                <a:latin typeface="EucrosiaUPC" pitchFamily="18" charset="-34"/>
                <a:cs typeface="EucrosiaUPC" pitchFamily="18" charset="-34"/>
              </a:rPr>
              <a:t/>
            </a:r>
            <a:br>
              <a:rPr lang="th-TH" sz="2600" b="1" dirty="0">
                <a:latin typeface="EucrosiaUPC" pitchFamily="18" charset="-34"/>
                <a:cs typeface="EucrosiaUPC" pitchFamily="18" charset="-34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/>
            </a:r>
            <a:br>
              <a:rPr lang="th-TH" sz="26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ข้อเสีย</a:t>
            </a:r>
            <a:br>
              <a:rPr lang="th-TH" sz="26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- วัสดุต้องมีความเป็นแม่เหล็กเท่านั้น</a:t>
            </a:r>
            <a:br>
              <a:rPr lang="th-TH" sz="26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sz="2600" b="1" dirty="0" smtClean="0">
                <a:latin typeface="EucrosiaUPC" pitchFamily="18" charset="-34"/>
                <a:cs typeface="EucrosiaUPC" pitchFamily="18" charset="-34"/>
              </a:rPr>
              <a:t>- หากชิ้นงานใหญ่ ต้องใช้ปริมาณกระแสไฟฟ้าสูง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0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	</a:t>
            </a:r>
            <a:r>
              <a:rPr lang="en-US" sz="3200" dirty="0" smtClean="0">
                <a:cs typeface="Tahoma" pitchFamily="34" charset="0"/>
              </a:rPr>
              <a:t/>
            </a:r>
            <a:br>
              <a:rPr lang="en-US" sz="3200" dirty="0" smtClean="0">
                <a:cs typeface="Tahoma" pitchFamily="34" charset="0"/>
              </a:rPr>
            </a:br>
            <a:r>
              <a:rPr lang="en-US" sz="3200" b="1" dirty="0">
                <a:cs typeface="Tahoma" pitchFamily="34" charset="0"/>
              </a:rPr>
              <a:t/>
            </a:r>
            <a:br>
              <a:rPr lang="en-US" sz="3200" b="1" dirty="0">
                <a:cs typeface="Tahoma" pitchFamily="34" charset="0"/>
              </a:rPr>
            </a:br>
            <a:endParaRPr lang="en-US" sz="3200" u="sng" dirty="0"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020A8-8D0D-4048-B6A1-D2BD71A6CCB8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2" y="1052736"/>
            <a:ext cx="8208912" cy="72008"/>
            <a:chOff x="539552" y="1268760"/>
            <a:chExt cx="8208912" cy="7200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9552" y="1268760"/>
              <a:ext cx="820891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9552" y="1340768"/>
              <a:ext cx="8208912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2"/>
          <p:cNvSpPr txBox="1">
            <a:spLocks/>
          </p:cNvSpPr>
          <p:nvPr/>
        </p:nvSpPr>
        <p:spPr>
          <a:xfrm>
            <a:off x="827584" y="1434275"/>
            <a:ext cx="8229600" cy="49975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endParaRPr lang="en-US" sz="2400" dirty="0">
              <a:cs typeface="Tahoma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34235" y="1281114"/>
            <a:ext cx="8229600" cy="510021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669104" y="3933056"/>
            <a:ext cx="8229600" cy="26717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>
              <a:cs typeface="Tahoma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689520" y="4598291"/>
            <a:ext cx="7674025" cy="17830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l"/>
            <a:endParaRPr lang="en-US" sz="2400" dirty="0" smtClean="0">
              <a:cs typeface="Tahoma" pitchFamily="34" charset="0"/>
            </a:endParaRPr>
          </a:p>
          <a:p>
            <a:pPr algn="l"/>
            <a:r>
              <a:rPr lang="en-US" sz="2400" dirty="0" smtClean="0">
                <a:cs typeface="Tahoma" pitchFamily="34" charset="0"/>
              </a:rPr>
              <a:t/>
            </a:r>
            <a:br>
              <a:rPr lang="en-US" sz="2400" dirty="0" smtClean="0">
                <a:cs typeface="Tahoma" pitchFamily="34" charset="0"/>
              </a:rPr>
            </a:br>
            <a:endParaRPr lang="en-US" sz="24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24663</TotalTime>
  <Words>384</Words>
  <Application>Microsoft Office PowerPoint</Application>
  <PresentationFormat>On-screen Show (4:3)</PresentationFormat>
  <Paragraphs>247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2_Default Design</vt:lpstr>
      <vt:lpstr>1_Default Design</vt:lpstr>
      <vt:lpstr>3_Default Design</vt:lpstr>
      <vt:lpstr>4_Default Design</vt:lpstr>
      <vt:lpstr>  Non Destructive Testing</vt:lpstr>
      <vt:lpstr>Non Destructive Testing  </vt:lpstr>
      <vt:lpstr>Non Destructive Testing  </vt:lpstr>
      <vt:lpstr>Non Destructive Testing  Visual Inspection (VI)   </vt:lpstr>
      <vt:lpstr>Non Destructive Testing  Liquid Penetrant Testing (PT)   </vt:lpstr>
      <vt:lpstr>Non Destructive Testing  Liquid Penetrant Testing (PT)   ขั้นตอนในการตรวจสอบ </vt:lpstr>
      <vt:lpstr>Non Destructive Testing  Liquid Penetrant Testing (PT)  ข้อดี - สามารถตรวจสอบวัสดุได้เกือบทุกชนิด  - รูปร่างไม่เป็นข้อจำกัดในการตรวจสอบ - ขั้นตอนในการปฏิบัติเข้าใจง่าย - อุปกรณ์น้อย ราคาไม่แพง  ข้อเสีย - ต้องทำความสะอาดผิวชิ้นงานมากกว่าวิธีการตรวจอื่นๆ - กลิ่น การฟุ้งกระจายของสารแทรกซึม - รอยตำหนิที่ตรวจสอบต้องเปิดสู่ผิวเท่านั้น     </vt:lpstr>
      <vt:lpstr>Non Destructive Testing  Magnetic Particle Testing (MT)     </vt:lpstr>
      <vt:lpstr>Non Destructive Testing  Magnetic Particle Testing (MT)  ข้อดี - ความไวในการทดสอบสูง  - วิธีการทดสอบไม่ซับซ้อน - ต้นทุนเครื่องมือราคาต่ำ  ข้อเสีย - วัสดุต้องมีความเป็นแม่เหล็กเท่านั้น - หากชิ้นงานใหญ่ ต้องใช้ปริมาณกระแสไฟฟ้าสูง     </vt:lpstr>
      <vt:lpstr>Non Destructive Testing  Ultrasonic Testing (UT)       </vt:lpstr>
      <vt:lpstr>Non Destructive Testing  Ultrasonic Testing (UT)  ข้อดี - สามารถตรวจสอบรอยตำหนิที่อยู่ลึกได้ดีกว่าวิธีอื่น  - ตรวจวัดรอยตำหนิได้แม้เข้าถึงชิ้นงานเพียงด้านเดียว - ใช้อุปกรณ์ในการตรวจน้อย  ข้อเสีย - ต้องมีความเชี่ยวชาญด้านทักษะในการตรวจสูง - หากชิ้นส่วนบางเกินไป อาจตรวจสอบได้ยาก     </vt:lpstr>
      <vt:lpstr>Non Destructive Testing  Radiographic Testing (RT)       </vt:lpstr>
      <vt:lpstr>Non Destructive Testing  Radiographic Testing (RT)  ข้อดี - ตรวจสอบโดยไม่จำกัดชนิดของวัสดุ  - มีหลักฐานเป็นภาพสำหรับการตรวจสอบย้อนหลัง - ไม่ต้องปรับเทียบเครื่องมือก่อนตรวจ  ข้อเสีย - อันตรายกว่าวิธีอื่น - ไม่ทราบความลึกของรอยบกพร่อง - ต้องเข้าถึงชิ้นงานทั้งสองด้าน     </vt:lpstr>
      <vt:lpstr>Non Destructive Testing  </vt:lpstr>
      <vt:lpstr>Non Destructive Testing  </vt:lpstr>
      <vt:lpstr>Non Destructive Testing  </vt:lpstr>
      <vt:lpstr>Non Destructive Testing  </vt:lpstr>
      <vt:lpstr>Non Destructive Testing  </vt:lpstr>
      <vt:lpstr>Non Destructive Testing  </vt:lpstr>
      <vt:lpstr>Non Destructive Testing  </vt:lpstr>
      <vt:lpstr>Non Destructive Testing  </vt:lpstr>
      <vt:lpstr>Non Destructive Testing  </vt:lpstr>
      <vt:lpstr>Non Destructive Testing  </vt:lpstr>
      <vt:lpstr>Non Destructive Testing  </vt:lpstr>
    </vt:vector>
  </TitlesOfParts>
  <Company>GCC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supply management</dc:title>
  <dc:creator>Surasing C</dc:creator>
  <cp:lastModifiedBy>Poke__000</cp:lastModifiedBy>
  <cp:revision>1800</cp:revision>
  <dcterms:created xsi:type="dcterms:W3CDTF">2005-06-06T13:04:39Z</dcterms:created>
  <dcterms:modified xsi:type="dcterms:W3CDTF">2014-10-21T09:56:49Z</dcterms:modified>
</cp:coreProperties>
</file>